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1" r:id="rId2"/>
    <p:sldId id="286" r:id="rId3"/>
    <p:sldId id="282" r:id="rId4"/>
    <p:sldId id="269" r:id="rId5"/>
    <p:sldId id="272" r:id="rId6"/>
    <p:sldId id="260" r:id="rId7"/>
    <p:sldId id="268" r:id="rId8"/>
    <p:sldId id="267" r:id="rId9"/>
    <p:sldId id="285" r:id="rId10"/>
    <p:sldId id="263" r:id="rId11"/>
    <p:sldId id="265" r:id="rId12"/>
    <p:sldId id="270" r:id="rId13"/>
    <p:sldId id="276" r:id="rId14"/>
    <p:sldId id="277" r:id="rId15"/>
    <p:sldId id="283" r:id="rId16"/>
    <p:sldId id="266" r:id="rId17"/>
    <p:sldId id="284" r:id="rId1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3539" autoAdjust="0"/>
  </p:normalViewPr>
  <p:slideViewPr>
    <p:cSldViewPr snapToGrid="0">
      <p:cViewPr>
        <p:scale>
          <a:sx n="75" d="100"/>
          <a:sy n="75" d="100"/>
        </p:scale>
        <p:origin x="126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Down\18.6.29%20&#48277;&#44592;PPT\222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44285;&#44508;&#49689;\&#48277;&#44592;&#44277;&#47928;\2021_&#48277;&#44592;&#44277;&#47928;\2021&#48277;&#44592;&#44277;&#47928;_&#49688;&#50689;&#49437;&#45824;&#51088;&#47308;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44285;&#44508;&#49689;\&#48277;&#44592;&#44277;&#47928;\2021_&#48277;&#44592;&#44277;&#47928;\2021&#48277;&#44592;&#44277;&#47928;_&#49688;&#50689;&#49437;&#45824;&#51088;&#47308;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44285;&#44508;&#49689;\&#48277;&#44592;&#44277;&#47928;\2021_&#48277;&#44592;&#44277;&#47928;\2021&#49688;&#50689;&#49437;&#45824;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44285;&#44508;&#49689;\&#48277;&#44592;&#44277;&#47928;\2021_&#48277;&#44592;&#44277;&#47928;\2021&#49688;&#50689;&#49437;&#45824;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E:\&#44285;&#44508;&#49689;\&#48277;&#44592;&#44277;&#47928;\2021_&#48277;&#44592;&#44277;&#47928;\2021&#49688;&#50689;&#49437;&#45824;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E:\&#44285;&#44508;&#49689;\&#48277;&#44592;&#44277;&#47928;\2021_&#48277;&#44592;&#44277;&#47928;\2021&#49688;&#50689;&#49437;&#4582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/>
              <a:t>생물수질지수</a:t>
            </a:r>
            <a:r>
              <a:rPr lang="en-US" altLang="ko-KR" dirty="0"/>
              <a:t>(BMWP)</a:t>
            </a:r>
          </a:p>
        </c:rich>
      </c:tx>
      <c:layout>
        <c:manualLayout>
          <c:xMode val="edge"/>
          <c:yMode val="edge"/>
          <c:x val="0.34125643864366401"/>
          <c:y val="0.156142229588091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27"/>
        <c:axId val="335017408"/>
        <c:axId val="335022896"/>
      </c:barChart>
      <c:catAx>
        <c:axId val="33501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35022896"/>
        <c:crosses val="autoZero"/>
        <c:auto val="1"/>
        <c:lblAlgn val="ctr"/>
        <c:lblOffset val="100"/>
        <c:noMultiLvlLbl val="0"/>
      </c:catAx>
      <c:valAx>
        <c:axId val="335022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3501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ko-KR" sz="1400" b="0" i="0" baseline="0">
                <a:effectLst/>
              </a:rPr>
              <a:t>총밀도</a:t>
            </a:r>
            <a:r>
              <a:rPr lang="en-US" altLang="ko-KR" sz="1400" b="0" i="0" baseline="0">
                <a:effectLst/>
              </a:rPr>
              <a:t>(Total individual)</a:t>
            </a:r>
            <a:endParaRPr lang="ko-KR" altLang="ko-KR" sz="1400">
              <a:effectLst/>
            </a:endParaRPr>
          </a:p>
        </c:rich>
      </c:tx>
      <c:layout>
        <c:manualLayout>
          <c:xMode val="edge"/>
          <c:yMode val="edge"/>
          <c:x val="0.21145780311614257"/>
          <c:y val="5.20926477995573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3376660568696117"/>
          <c:y val="0.18582336189815218"/>
          <c:w val="0.64916654879217939"/>
          <c:h val="0.5932360805996428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F1-420E-8EE8-519CA022C3AA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F1-420E-8EE8-519CA022C3AA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FF1-420E-8EE8-519CA022C3AA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FF1-420E-8EE8-519CA022C3AA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FF1-420E-8EE8-519CA022C3AA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FF1-420E-8EE8-519CA022C3AA}"/>
              </c:ext>
            </c:extLst>
          </c:dPt>
          <c:cat>
            <c:numRef>
              <c:f>Sheet4!$H$28:$P$28</c:f>
              <c:numCache>
                <c:formatCode>General</c:formatCode>
                <c:ptCount val="9"/>
                <c:pt idx="0">
                  <c:v>2006</c:v>
                </c:pt>
                <c:pt idx="1">
                  <c:v>2013</c:v>
                </c:pt>
                <c:pt idx="2">
                  <c:v>2020</c:v>
                </c:pt>
                <c:pt idx="3">
                  <c:v>2006</c:v>
                </c:pt>
                <c:pt idx="4">
                  <c:v>2013</c:v>
                </c:pt>
                <c:pt idx="5">
                  <c:v>2020</c:v>
                </c:pt>
                <c:pt idx="6">
                  <c:v>2006</c:v>
                </c:pt>
                <c:pt idx="7">
                  <c:v>2013</c:v>
                </c:pt>
                <c:pt idx="8">
                  <c:v>2020</c:v>
                </c:pt>
              </c:numCache>
            </c:numRef>
          </c:cat>
          <c:val>
            <c:numRef>
              <c:f>Sheet4!$H$29:$P$29</c:f>
              <c:numCache>
                <c:formatCode>General</c:formatCode>
                <c:ptCount val="9"/>
                <c:pt idx="0">
                  <c:v>398.83333333333331</c:v>
                </c:pt>
                <c:pt idx="1">
                  <c:v>365.16666666666669</c:v>
                </c:pt>
                <c:pt idx="2">
                  <c:v>508.33333333333331</c:v>
                </c:pt>
                <c:pt idx="3">
                  <c:v>365</c:v>
                </c:pt>
                <c:pt idx="4">
                  <c:v>559.16666666666663</c:v>
                </c:pt>
                <c:pt idx="5">
                  <c:v>1189.1666666666667</c:v>
                </c:pt>
                <c:pt idx="6">
                  <c:v>744.33333333333337</c:v>
                </c:pt>
                <c:pt idx="7">
                  <c:v>531.75</c:v>
                </c:pt>
                <c:pt idx="8">
                  <c:v>1582.3333333333333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FF1-420E-8EE8-519CA022C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7885112"/>
        <c:axId val="587890688"/>
      </c:barChart>
      <c:catAx>
        <c:axId val="587885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87890688"/>
        <c:crosses val="autoZero"/>
        <c:auto val="1"/>
        <c:lblAlgn val="ctr"/>
        <c:lblOffset val="100"/>
        <c:noMultiLvlLbl val="0"/>
      </c:catAx>
      <c:valAx>
        <c:axId val="587890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ko-KR" altLang="en-US" sz="1200" b="0" i="0" baseline="0" dirty="0">
                    <a:effectLst/>
                  </a:rPr>
                  <a:t>개체</a:t>
                </a:r>
                <a:r>
                  <a:rPr lang="en-US" altLang="ko-KR" sz="1200" b="0" i="0" baseline="0" dirty="0">
                    <a:effectLst/>
                  </a:rPr>
                  <a:t>/m</a:t>
                </a:r>
                <a:r>
                  <a:rPr lang="en-US" altLang="ko-KR" sz="1200" b="0" i="0" baseline="30000" dirty="0">
                    <a:effectLst/>
                  </a:rPr>
                  <a:t>2</a:t>
                </a:r>
                <a:endParaRPr lang="ko-KR" altLang="ko-KR" sz="12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2.5065560255731873E-3"/>
              <c:y val="0.383890546920845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87885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ko-KR" sz="1400" b="0" i="0" baseline="0">
                <a:effectLst/>
              </a:rPr>
              <a:t>총종수</a:t>
            </a:r>
            <a:r>
              <a:rPr lang="en-US" altLang="ko-KR" sz="1400" b="0" i="0" baseline="0">
                <a:effectLst/>
              </a:rPr>
              <a:t>(No. of species)</a:t>
            </a:r>
            <a:endParaRPr lang="ko-KR" altLang="ko-KR" sz="1400">
              <a:effectLst/>
            </a:endParaRPr>
          </a:p>
        </c:rich>
      </c:tx>
      <c:layout>
        <c:manualLayout>
          <c:xMode val="edge"/>
          <c:yMode val="edge"/>
          <c:x val="0.35379268571162409"/>
          <c:y val="2.45584703739130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7849759405074367"/>
          <c:y val="0.15551008956653994"/>
          <c:w val="0.72010038855565739"/>
          <c:h val="0.60746097973554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29-42BD-966A-6AC4192E4312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B29-42BD-966A-6AC4192E4312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29-42BD-966A-6AC4192E4312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B29-42BD-966A-6AC4192E4312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B29-42BD-966A-6AC4192E4312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B29-42BD-966A-6AC4192E4312}"/>
              </c:ext>
            </c:extLst>
          </c:dPt>
          <c:cat>
            <c:numRef>
              <c:f>Sheet4!$H$31:$P$31</c:f>
              <c:numCache>
                <c:formatCode>General</c:formatCode>
                <c:ptCount val="9"/>
                <c:pt idx="0">
                  <c:v>2006</c:v>
                </c:pt>
                <c:pt idx="1">
                  <c:v>2013</c:v>
                </c:pt>
                <c:pt idx="2">
                  <c:v>2020</c:v>
                </c:pt>
                <c:pt idx="3">
                  <c:v>2006</c:v>
                </c:pt>
                <c:pt idx="4">
                  <c:v>2013</c:v>
                </c:pt>
                <c:pt idx="5">
                  <c:v>2020</c:v>
                </c:pt>
                <c:pt idx="6">
                  <c:v>2006</c:v>
                </c:pt>
                <c:pt idx="7">
                  <c:v>2013</c:v>
                </c:pt>
                <c:pt idx="8">
                  <c:v>2020</c:v>
                </c:pt>
              </c:numCache>
            </c:numRef>
          </c:cat>
          <c:val>
            <c:numRef>
              <c:f>Sheet4!$H$32:$P$32</c:f>
              <c:numCache>
                <c:formatCode>General</c:formatCode>
                <c:ptCount val="9"/>
                <c:pt idx="0">
                  <c:v>27.333333333333332</c:v>
                </c:pt>
                <c:pt idx="1">
                  <c:v>23.5</c:v>
                </c:pt>
                <c:pt idx="2">
                  <c:v>24.666666666666668</c:v>
                </c:pt>
                <c:pt idx="3">
                  <c:v>11</c:v>
                </c:pt>
                <c:pt idx="4">
                  <c:v>14.833333333333334</c:v>
                </c:pt>
                <c:pt idx="5">
                  <c:v>21.333333333333332</c:v>
                </c:pt>
                <c:pt idx="6">
                  <c:v>5.5</c:v>
                </c:pt>
                <c:pt idx="7">
                  <c:v>9.25</c:v>
                </c:pt>
                <c:pt idx="8">
                  <c:v>13.166666666666666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B29-42BD-966A-6AC4192E43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7896592"/>
        <c:axId val="587903152"/>
      </c:barChart>
      <c:catAx>
        <c:axId val="58789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87903152"/>
        <c:crosses val="autoZero"/>
        <c:auto val="1"/>
        <c:lblAlgn val="ctr"/>
        <c:lblOffset val="100"/>
        <c:noMultiLvlLbl val="0"/>
      </c:catAx>
      <c:valAx>
        <c:axId val="587903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ko-KR" altLang="ko-KR" sz="1200" b="0" i="0" baseline="0" dirty="0">
                    <a:effectLst/>
                  </a:rPr>
                  <a:t>종수</a:t>
                </a:r>
                <a:endParaRPr lang="ko-KR" altLang="ko-KR" sz="7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7.2438679672600356E-2"/>
              <c:y val="0.428223167637695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87896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400" b="0" i="0" baseline="0">
                <a:effectLst/>
              </a:rPr>
              <a:t>EPT %</a:t>
            </a:r>
            <a:endParaRPr lang="ko-KR" altLang="ko-KR" sz="1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5844800031184222"/>
          <c:y val="0.12851764249614414"/>
          <c:w val="0.72006957979262498"/>
          <c:h val="0.6355415886869448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91-421F-872B-8EFE83C74101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91-421F-872B-8EFE83C74101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B91-421F-872B-8EFE83C74101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B91-421F-872B-8EFE83C74101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B91-421F-872B-8EFE83C74101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B91-421F-872B-8EFE83C74101}"/>
              </c:ext>
            </c:extLst>
          </c:dPt>
          <c:cat>
            <c:numRef>
              <c:f>EPT지수!$H$132:$P$132</c:f>
              <c:numCache>
                <c:formatCode>General</c:formatCode>
                <c:ptCount val="9"/>
                <c:pt idx="0">
                  <c:v>2006</c:v>
                </c:pt>
                <c:pt idx="1">
                  <c:v>2013</c:v>
                </c:pt>
                <c:pt idx="2">
                  <c:v>2020</c:v>
                </c:pt>
                <c:pt idx="3">
                  <c:v>2006</c:v>
                </c:pt>
                <c:pt idx="4">
                  <c:v>2013</c:v>
                </c:pt>
                <c:pt idx="5">
                  <c:v>2020</c:v>
                </c:pt>
                <c:pt idx="6">
                  <c:v>2006</c:v>
                </c:pt>
                <c:pt idx="7">
                  <c:v>2013</c:v>
                </c:pt>
                <c:pt idx="8">
                  <c:v>2020</c:v>
                </c:pt>
              </c:numCache>
            </c:numRef>
          </c:cat>
          <c:val>
            <c:numRef>
              <c:f>EPT지수!$H$133:$P$133</c:f>
              <c:numCache>
                <c:formatCode>General</c:formatCode>
                <c:ptCount val="9"/>
                <c:pt idx="0">
                  <c:v>67.355920541073331</c:v>
                </c:pt>
                <c:pt idx="1">
                  <c:v>56.760134609399323</c:v>
                </c:pt>
                <c:pt idx="2">
                  <c:v>68.314701029754787</c:v>
                </c:pt>
                <c:pt idx="3">
                  <c:v>46.722883597883595</c:v>
                </c:pt>
                <c:pt idx="4">
                  <c:v>40.644540644540648</c:v>
                </c:pt>
                <c:pt idx="5">
                  <c:v>61.249676249676249</c:v>
                </c:pt>
                <c:pt idx="6">
                  <c:v>14.305555555555555</c:v>
                </c:pt>
                <c:pt idx="7">
                  <c:v>33.611111111111114</c:v>
                </c:pt>
                <c:pt idx="8">
                  <c:v>30.576923076923077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B91-421F-872B-8EFE83C74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7985408"/>
        <c:axId val="463227472"/>
      </c:barChart>
      <c:catAx>
        <c:axId val="54798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63227472"/>
        <c:crosses val="autoZero"/>
        <c:auto val="1"/>
        <c:lblAlgn val="ctr"/>
        <c:lblOffset val="100"/>
        <c:noMultiLvlLbl val="0"/>
      </c:catAx>
      <c:valAx>
        <c:axId val="46322747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1200"/>
                  <a:t>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4798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400" b="0" i="0" baseline="0">
                <a:effectLst/>
              </a:rPr>
              <a:t>BMWP</a:t>
            </a:r>
            <a:endParaRPr lang="ko-KR" altLang="ko-KR" sz="1400">
              <a:effectLst/>
            </a:endParaRPr>
          </a:p>
        </c:rich>
      </c:tx>
      <c:layout>
        <c:manualLayout>
          <c:xMode val="edge"/>
          <c:yMode val="edge"/>
          <c:x val="0.45006176427136685"/>
          <c:y val="7.206111236256612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636078698584971"/>
          <c:y val="0.13168776371308019"/>
          <c:w val="0.67653837522973292"/>
          <c:h val="0.6691634273563906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81-4707-AFDC-C770BD07DE18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81-4707-AFDC-C770BD07DE18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781-4707-AFDC-C770BD07DE18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781-4707-AFDC-C770BD07DE18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781-4707-AFDC-C770BD07DE18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781-4707-AFDC-C770BD07DE18}"/>
              </c:ext>
            </c:extLst>
          </c:dPt>
          <c:cat>
            <c:numRef>
              <c:f>BMWP3!$C$111:$K$111</c:f>
              <c:numCache>
                <c:formatCode>General</c:formatCode>
                <c:ptCount val="9"/>
                <c:pt idx="0">
                  <c:v>2006</c:v>
                </c:pt>
                <c:pt idx="1">
                  <c:v>2013</c:v>
                </c:pt>
                <c:pt idx="2">
                  <c:v>2020</c:v>
                </c:pt>
                <c:pt idx="3">
                  <c:v>2006</c:v>
                </c:pt>
                <c:pt idx="4">
                  <c:v>2013</c:v>
                </c:pt>
                <c:pt idx="5">
                  <c:v>2020</c:v>
                </c:pt>
                <c:pt idx="6">
                  <c:v>2006</c:v>
                </c:pt>
                <c:pt idx="7">
                  <c:v>2013</c:v>
                </c:pt>
                <c:pt idx="8">
                  <c:v>2020</c:v>
                </c:pt>
              </c:numCache>
            </c:numRef>
          </c:cat>
          <c:val>
            <c:numRef>
              <c:f>BMWP3!$C$112:$K$112</c:f>
              <c:numCache>
                <c:formatCode>General</c:formatCode>
                <c:ptCount val="9"/>
                <c:pt idx="0">
                  <c:v>130.20000000000002</c:v>
                </c:pt>
                <c:pt idx="1">
                  <c:v>107.61666666666667</c:v>
                </c:pt>
                <c:pt idx="2">
                  <c:v>109.36666666666667</c:v>
                </c:pt>
                <c:pt idx="3">
                  <c:v>38.633333333333333</c:v>
                </c:pt>
                <c:pt idx="4">
                  <c:v>54</c:v>
                </c:pt>
                <c:pt idx="5">
                  <c:v>71.266666666666666</c:v>
                </c:pt>
                <c:pt idx="6">
                  <c:v>18.633333333333336</c:v>
                </c:pt>
                <c:pt idx="7">
                  <c:v>35.625</c:v>
                </c:pt>
                <c:pt idx="8">
                  <c:v>46.25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781-4707-AFDC-C770BD07DE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3757992"/>
        <c:axId val="453752088"/>
      </c:barChart>
      <c:catAx>
        <c:axId val="453757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53752088"/>
        <c:crosses val="autoZero"/>
        <c:auto val="1"/>
        <c:lblAlgn val="ctr"/>
        <c:lblOffset val="100"/>
        <c:noMultiLvlLbl val="0"/>
      </c:catAx>
      <c:valAx>
        <c:axId val="453752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53757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800" b="0" i="0" baseline="0" dirty="0">
                <a:effectLst/>
              </a:rPr>
              <a:t>SAD patterns of 3sites(2006, 2013, 2020</a:t>
            </a:r>
            <a:r>
              <a:rPr lang="ko-KR" altLang="en-US" sz="1800" b="0" i="0" baseline="0" dirty="0">
                <a:effectLst/>
              </a:rPr>
              <a:t>년</a:t>
            </a:r>
            <a:r>
              <a:rPr lang="en-US" altLang="ko-KR" sz="1800" b="0" i="0" baseline="0" dirty="0">
                <a:effectLst/>
              </a:rPr>
              <a:t>)</a:t>
            </a:r>
            <a:endParaRPr lang="ko-KR" altLang="ko-KR" sz="18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SAD!$DD$1</c:f>
              <c:strCache>
                <c:ptCount val="1"/>
                <c:pt idx="0">
                  <c:v>THP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SAD!$DD$2:$DD$34</c:f>
              <c:numCache>
                <c:formatCode>General</c:formatCode>
                <c:ptCount val="33"/>
                <c:pt idx="0">
                  <c:v>1801.8518518518517</c:v>
                </c:pt>
                <c:pt idx="1">
                  <c:v>848.61111111111109</c:v>
                </c:pt>
                <c:pt idx="2">
                  <c:v>566.91358024691351</c:v>
                </c:pt>
                <c:pt idx="3">
                  <c:v>561.95286195286189</c:v>
                </c:pt>
                <c:pt idx="4">
                  <c:v>432.09876543209873</c:v>
                </c:pt>
                <c:pt idx="5">
                  <c:v>233.33333333333331</c:v>
                </c:pt>
                <c:pt idx="6">
                  <c:v>217.40740740740739</c:v>
                </c:pt>
                <c:pt idx="7">
                  <c:v>207.40740740740739</c:v>
                </c:pt>
                <c:pt idx="8">
                  <c:v>147.32510288065842</c:v>
                </c:pt>
                <c:pt idx="9">
                  <c:v>90.740740740740733</c:v>
                </c:pt>
                <c:pt idx="10">
                  <c:v>90.277777777777771</c:v>
                </c:pt>
                <c:pt idx="11">
                  <c:v>77.31481481481481</c:v>
                </c:pt>
                <c:pt idx="12">
                  <c:v>51.851851851851848</c:v>
                </c:pt>
                <c:pt idx="13">
                  <c:v>40.74074074074074</c:v>
                </c:pt>
                <c:pt idx="14">
                  <c:v>40.74074074074074</c:v>
                </c:pt>
                <c:pt idx="15">
                  <c:v>21.296296296296294</c:v>
                </c:pt>
                <c:pt idx="16">
                  <c:v>14.814814814814813</c:v>
                </c:pt>
                <c:pt idx="17">
                  <c:v>14.814814814814813</c:v>
                </c:pt>
                <c:pt idx="18">
                  <c:v>13.16872427983539</c:v>
                </c:pt>
                <c:pt idx="19">
                  <c:v>11.111111111111111</c:v>
                </c:pt>
                <c:pt idx="20">
                  <c:v>11.111111111111111</c:v>
                </c:pt>
                <c:pt idx="21">
                  <c:v>6.1728395061728394</c:v>
                </c:pt>
                <c:pt idx="22">
                  <c:v>3.7037037037037033</c:v>
                </c:pt>
                <c:pt idx="23">
                  <c:v>3.7037037037037033</c:v>
                </c:pt>
                <c:pt idx="24">
                  <c:v>3.7037037037037033</c:v>
                </c:pt>
                <c:pt idx="25">
                  <c:v>3.7037037037037033</c:v>
                </c:pt>
                <c:pt idx="26">
                  <c:v>3.7037037037037033</c:v>
                </c:pt>
                <c:pt idx="27">
                  <c:v>3.7037037037037033</c:v>
                </c:pt>
                <c:pt idx="28">
                  <c:v>3.7037037037037033</c:v>
                </c:pt>
                <c:pt idx="29">
                  <c:v>3.7037037037037033</c:v>
                </c:pt>
                <c:pt idx="30">
                  <c:v>3.7037037037037033</c:v>
                </c:pt>
                <c:pt idx="31">
                  <c:v>3.7037037037037033</c:v>
                </c:pt>
                <c:pt idx="32">
                  <c:v>3.7037037037037033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D0-42FA-B88E-4C1C99EC1D52}"/>
            </c:ext>
          </c:extLst>
        </c:ser>
        <c:ser>
          <c:idx val="1"/>
          <c:order val="1"/>
          <c:tx>
            <c:strRef>
              <c:f>SAD!$DG$1</c:f>
              <c:strCache>
                <c:ptCount val="1"/>
                <c:pt idx="0">
                  <c:v>YSC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SAD!$DG$2:$DG$54</c:f>
              <c:numCache>
                <c:formatCode>General</c:formatCode>
                <c:ptCount val="53"/>
                <c:pt idx="0">
                  <c:v>1140.7407407407406</c:v>
                </c:pt>
                <c:pt idx="1">
                  <c:v>558.51851851851848</c:v>
                </c:pt>
                <c:pt idx="2">
                  <c:v>383.53909465020575</c:v>
                </c:pt>
                <c:pt idx="3">
                  <c:v>286.89458689458689</c:v>
                </c:pt>
                <c:pt idx="4">
                  <c:v>238.72053872053871</c:v>
                </c:pt>
                <c:pt idx="5">
                  <c:v>139.35185185185185</c:v>
                </c:pt>
                <c:pt idx="6">
                  <c:v>135.92592592592592</c:v>
                </c:pt>
                <c:pt idx="7">
                  <c:v>116.04938271604937</c:v>
                </c:pt>
                <c:pt idx="8">
                  <c:v>110.25641025641025</c:v>
                </c:pt>
                <c:pt idx="9">
                  <c:v>98.67724867724867</c:v>
                </c:pt>
                <c:pt idx="10">
                  <c:v>95.679012345678998</c:v>
                </c:pt>
                <c:pt idx="11">
                  <c:v>87.037037037037038</c:v>
                </c:pt>
                <c:pt idx="12">
                  <c:v>68.518518518518519</c:v>
                </c:pt>
                <c:pt idx="13">
                  <c:v>60.113960113960104</c:v>
                </c:pt>
                <c:pt idx="14">
                  <c:v>59.259259259259252</c:v>
                </c:pt>
                <c:pt idx="15">
                  <c:v>56.378600823045261</c:v>
                </c:pt>
                <c:pt idx="16">
                  <c:v>55.55555555555555</c:v>
                </c:pt>
                <c:pt idx="17">
                  <c:v>53.24074074074074</c:v>
                </c:pt>
                <c:pt idx="18">
                  <c:v>49.735449735449734</c:v>
                </c:pt>
                <c:pt idx="19">
                  <c:v>41.358024691358018</c:v>
                </c:pt>
                <c:pt idx="20">
                  <c:v>32.870370370370367</c:v>
                </c:pt>
                <c:pt idx="21">
                  <c:v>32.323232323232318</c:v>
                </c:pt>
                <c:pt idx="22">
                  <c:v>23.333333333333332</c:v>
                </c:pt>
                <c:pt idx="23">
                  <c:v>17.592592592592592</c:v>
                </c:pt>
                <c:pt idx="24">
                  <c:v>14.403292181069958</c:v>
                </c:pt>
                <c:pt idx="25">
                  <c:v>11.728395061728394</c:v>
                </c:pt>
                <c:pt idx="26">
                  <c:v>11.640211640211639</c:v>
                </c:pt>
                <c:pt idx="27">
                  <c:v>11.111111111111111</c:v>
                </c:pt>
                <c:pt idx="28">
                  <c:v>11.111111111111111</c:v>
                </c:pt>
                <c:pt idx="29">
                  <c:v>10.582010582010582</c:v>
                </c:pt>
                <c:pt idx="30">
                  <c:v>9.6296296296296298</c:v>
                </c:pt>
                <c:pt idx="31">
                  <c:v>7.4074074074074066</c:v>
                </c:pt>
                <c:pt idx="32">
                  <c:v>7.4074074074074066</c:v>
                </c:pt>
                <c:pt idx="33">
                  <c:v>7.4074074074074066</c:v>
                </c:pt>
                <c:pt idx="34">
                  <c:v>7.4074074074074066</c:v>
                </c:pt>
                <c:pt idx="35">
                  <c:v>7.4074074074074066</c:v>
                </c:pt>
                <c:pt idx="36">
                  <c:v>6.481481481481481</c:v>
                </c:pt>
                <c:pt idx="37">
                  <c:v>5.5555555555555554</c:v>
                </c:pt>
                <c:pt idx="38">
                  <c:v>3.7037037037037033</c:v>
                </c:pt>
                <c:pt idx="39">
                  <c:v>3.7037037037037033</c:v>
                </c:pt>
                <c:pt idx="40">
                  <c:v>3.7037037037037033</c:v>
                </c:pt>
                <c:pt idx="41">
                  <c:v>3.7037037037037033</c:v>
                </c:pt>
                <c:pt idx="42">
                  <c:v>3.7037037037037033</c:v>
                </c:pt>
                <c:pt idx="43">
                  <c:v>3.7037037037037033</c:v>
                </c:pt>
                <c:pt idx="44">
                  <c:v>3.7037037037037033</c:v>
                </c:pt>
                <c:pt idx="45">
                  <c:v>3.7037037037037033</c:v>
                </c:pt>
                <c:pt idx="46">
                  <c:v>3.7037037037037033</c:v>
                </c:pt>
                <c:pt idx="47">
                  <c:v>3.7037037037037033</c:v>
                </c:pt>
                <c:pt idx="48">
                  <c:v>3.7037037037037033</c:v>
                </c:pt>
                <c:pt idx="49">
                  <c:v>3.7037037037037033</c:v>
                </c:pt>
                <c:pt idx="50">
                  <c:v>3.7037037037037033</c:v>
                </c:pt>
                <c:pt idx="51">
                  <c:v>3.7037037037037033</c:v>
                </c:pt>
                <c:pt idx="52">
                  <c:v>3.7037037037037033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D0-42FA-B88E-4C1C99EC1D52}"/>
            </c:ext>
          </c:extLst>
        </c:ser>
        <c:ser>
          <c:idx val="2"/>
          <c:order val="2"/>
          <c:tx>
            <c:strRef>
              <c:f>SAD!$DJ$1</c:f>
              <c:strCache>
                <c:ptCount val="1"/>
                <c:pt idx="0">
                  <c:v>YBK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SAD!$DJ$2:$DJ$84</c:f>
              <c:numCache>
                <c:formatCode>General</c:formatCode>
                <c:ptCount val="83"/>
                <c:pt idx="0">
                  <c:v>972.83950617283949</c:v>
                </c:pt>
                <c:pt idx="1">
                  <c:v>143.33333333333334</c:v>
                </c:pt>
                <c:pt idx="2">
                  <c:v>96.560846560846556</c:v>
                </c:pt>
                <c:pt idx="3">
                  <c:v>72.222222222222214</c:v>
                </c:pt>
                <c:pt idx="4">
                  <c:v>67.724867724867721</c:v>
                </c:pt>
                <c:pt idx="5">
                  <c:v>66.666666666666657</c:v>
                </c:pt>
                <c:pt idx="6">
                  <c:v>50.980392156862742</c:v>
                </c:pt>
                <c:pt idx="7">
                  <c:v>45.925925925925924</c:v>
                </c:pt>
                <c:pt idx="8">
                  <c:v>34.156378600823039</c:v>
                </c:pt>
                <c:pt idx="9">
                  <c:v>32.996632996632989</c:v>
                </c:pt>
                <c:pt idx="10">
                  <c:v>29.100529100529098</c:v>
                </c:pt>
                <c:pt idx="11">
                  <c:v>27.27272727272727</c:v>
                </c:pt>
                <c:pt idx="12">
                  <c:v>23.280423280423278</c:v>
                </c:pt>
                <c:pt idx="13">
                  <c:v>21.296296296296294</c:v>
                </c:pt>
                <c:pt idx="14">
                  <c:v>21.296296296296294</c:v>
                </c:pt>
                <c:pt idx="15">
                  <c:v>20.37037037037037</c:v>
                </c:pt>
                <c:pt idx="16">
                  <c:v>19.943019943019944</c:v>
                </c:pt>
                <c:pt idx="17">
                  <c:v>19.753086419753085</c:v>
                </c:pt>
                <c:pt idx="18">
                  <c:v>18.981481481481481</c:v>
                </c:pt>
                <c:pt idx="19">
                  <c:v>18.888888888888886</c:v>
                </c:pt>
                <c:pt idx="20">
                  <c:v>18.518518518518519</c:v>
                </c:pt>
                <c:pt idx="21">
                  <c:v>18.253968253968253</c:v>
                </c:pt>
                <c:pt idx="22">
                  <c:v>17.12962962962963</c:v>
                </c:pt>
                <c:pt idx="23">
                  <c:v>16.93121693121693</c:v>
                </c:pt>
                <c:pt idx="24">
                  <c:v>16.666666666666664</c:v>
                </c:pt>
                <c:pt idx="25">
                  <c:v>16.402116402116402</c:v>
                </c:pt>
                <c:pt idx="26">
                  <c:v>16.296296296296298</c:v>
                </c:pt>
                <c:pt idx="27">
                  <c:v>15.432098765432098</c:v>
                </c:pt>
                <c:pt idx="28">
                  <c:v>14.814814814814813</c:v>
                </c:pt>
                <c:pt idx="29">
                  <c:v>14.814814814814813</c:v>
                </c:pt>
                <c:pt idx="30">
                  <c:v>14.814814814814813</c:v>
                </c:pt>
                <c:pt idx="31">
                  <c:v>14.074074074074073</c:v>
                </c:pt>
                <c:pt idx="32">
                  <c:v>13.13131313131313</c:v>
                </c:pt>
                <c:pt idx="33">
                  <c:v>12.345679012345679</c:v>
                </c:pt>
                <c:pt idx="34">
                  <c:v>11.640211640211639</c:v>
                </c:pt>
                <c:pt idx="35">
                  <c:v>11.111111111111111</c:v>
                </c:pt>
                <c:pt idx="36">
                  <c:v>11.111111111111111</c:v>
                </c:pt>
                <c:pt idx="37">
                  <c:v>11.111111111111111</c:v>
                </c:pt>
                <c:pt idx="38">
                  <c:v>11.111111111111111</c:v>
                </c:pt>
                <c:pt idx="39">
                  <c:v>10.648148148148147</c:v>
                </c:pt>
                <c:pt idx="40">
                  <c:v>10.185185185185185</c:v>
                </c:pt>
                <c:pt idx="41">
                  <c:v>10.185185185185185</c:v>
                </c:pt>
                <c:pt idx="42">
                  <c:v>10.185185185185185</c:v>
                </c:pt>
                <c:pt idx="43">
                  <c:v>9.8765432098765427</c:v>
                </c:pt>
                <c:pt idx="44">
                  <c:v>9.8765432098765427</c:v>
                </c:pt>
                <c:pt idx="45">
                  <c:v>9.8765432098765427</c:v>
                </c:pt>
                <c:pt idx="46">
                  <c:v>9.2592592592592595</c:v>
                </c:pt>
                <c:pt idx="47">
                  <c:v>8.7542087542087543</c:v>
                </c:pt>
                <c:pt idx="48">
                  <c:v>8.6419753086419746</c:v>
                </c:pt>
                <c:pt idx="49">
                  <c:v>8.6419753086419746</c:v>
                </c:pt>
                <c:pt idx="50">
                  <c:v>8.0246913580246897</c:v>
                </c:pt>
                <c:pt idx="51">
                  <c:v>7.8703703703703702</c:v>
                </c:pt>
                <c:pt idx="52">
                  <c:v>7.4074074074074066</c:v>
                </c:pt>
                <c:pt idx="53">
                  <c:v>7.4074074074074066</c:v>
                </c:pt>
                <c:pt idx="54">
                  <c:v>7.4074074074074066</c:v>
                </c:pt>
                <c:pt idx="55">
                  <c:v>7.4074074074074066</c:v>
                </c:pt>
                <c:pt idx="56">
                  <c:v>7.4074074074074066</c:v>
                </c:pt>
                <c:pt idx="57">
                  <c:v>7.4074074074074066</c:v>
                </c:pt>
                <c:pt idx="58">
                  <c:v>6.3492063492063489</c:v>
                </c:pt>
                <c:pt idx="59">
                  <c:v>6.1728395061728394</c:v>
                </c:pt>
                <c:pt idx="60">
                  <c:v>5.7613168724279831</c:v>
                </c:pt>
                <c:pt idx="61">
                  <c:v>5.5555555555555554</c:v>
                </c:pt>
                <c:pt idx="62">
                  <c:v>5.5555555555555554</c:v>
                </c:pt>
                <c:pt idx="63">
                  <c:v>5.5555555555555554</c:v>
                </c:pt>
                <c:pt idx="64">
                  <c:v>5.5555555555555554</c:v>
                </c:pt>
                <c:pt idx="65">
                  <c:v>4.4444444444444438</c:v>
                </c:pt>
                <c:pt idx="66">
                  <c:v>3.7037037037037033</c:v>
                </c:pt>
                <c:pt idx="67">
                  <c:v>3.7037037037037033</c:v>
                </c:pt>
                <c:pt idx="68">
                  <c:v>3.7037037037037033</c:v>
                </c:pt>
                <c:pt idx="69">
                  <c:v>3.7037037037037033</c:v>
                </c:pt>
                <c:pt idx="70">
                  <c:v>3.7037037037037033</c:v>
                </c:pt>
                <c:pt idx="71">
                  <c:v>3.7037037037037033</c:v>
                </c:pt>
                <c:pt idx="72">
                  <c:v>3.7037037037037033</c:v>
                </c:pt>
                <c:pt idx="73">
                  <c:v>3.7037037037037033</c:v>
                </c:pt>
                <c:pt idx="74">
                  <c:v>3.7037037037037033</c:v>
                </c:pt>
                <c:pt idx="75">
                  <c:v>3.7037037037037033</c:v>
                </c:pt>
                <c:pt idx="76">
                  <c:v>3.7037037037037033</c:v>
                </c:pt>
                <c:pt idx="77">
                  <c:v>3.7037037037037033</c:v>
                </c:pt>
                <c:pt idx="78">
                  <c:v>3.7037037037037033</c:v>
                </c:pt>
                <c:pt idx="79">
                  <c:v>3.7037037037037033</c:v>
                </c:pt>
                <c:pt idx="80">
                  <c:v>3.7037037037037033</c:v>
                </c:pt>
                <c:pt idx="81">
                  <c:v>3.7037037037037033</c:v>
                </c:pt>
                <c:pt idx="82">
                  <c:v>3.7037037037037033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8D0-42FA-B88E-4C1C99EC1D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9675928"/>
        <c:axId val="589671336"/>
      </c:lineChart>
      <c:catAx>
        <c:axId val="589675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ko-KR" altLang="en-US" sz="1200"/>
                  <a:t>순위</a:t>
                </a:r>
                <a:r>
                  <a:rPr lang="en-US" altLang="ko-KR" sz="1200"/>
                  <a:t>(Rank)</a:t>
                </a:r>
                <a:endParaRPr lang="ko-KR" altLang="en-US" sz="1200"/>
              </a:p>
            </c:rich>
          </c:tx>
          <c:layout>
            <c:manualLayout>
              <c:xMode val="edge"/>
              <c:yMode val="edge"/>
              <c:x val="0.39888112185897717"/>
              <c:y val="0.894484189454535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89671336"/>
        <c:crosses val="autoZero"/>
        <c:auto val="1"/>
        <c:lblAlgn val="ctr"/>
        <c:lblOffset val="5"/>
        <c:tickLblSkip val="5"/>
        <c:noMultiLvlLbl val="0"/>
      </c:catAx>
      <c:valAx>
        <c:axId val="589671336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ko-KR" altLang="ko-KR" sz="1200">
                    <a:effectLst/>
                  </a:rPr>
                  <a:t>개체</a:t>
                </a:r>
                <a:r>
                  <a:rPr lang="en-US" altLang="ko-KR" sz="1200">
                    <a:effectLst/>
                  </a:rPr>
                  <a:t>/m</a:t>
                </a:r>
                <a:r>
                  <a:rPr lang="en-US" altLang="ko-KR" sz="1200" baseline="30000">
                    <a:effectLst/>
                  </a:rPr>
                  <a:t>2</a:t>
                </a:r>
                <a:endParaRPr lang="ko-KR" altLang="ko-KR" sz="1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89675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800" b="0" i="0" baseline="0">
                <a:effectLst/>
              </a:rPr>
              <a:t>SAD patterns of 3sites</a:t>
            </a:r>
            <a:endParaRPr lang="ko-KR" altLang="ko-K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7411914839345541"/>
          <c:y val="0.13351261550533963"/>
          <c:w val="0.61025903416017935"/>
          <c:h val="0.67708137040396033"/>
        </c:manualLayout>
      </c:layout>
      <c:lineChart>
        <c:grouping val="standard"/>
        <c:varyColors val="0"/>
        <c:ser>
          <c:idx val="0"/>
          <c:order val="0"/>
          <c:tx>
            <c:strRef>
              <c:f>SAD!$BO$1</c:f>
              <c:strCache>
                <c:ptCount val="1"/>
                <c:pt idx="0">
                  <c:v>THP_2006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SAD!$BO$2:$BO$14</c:f>
              <c:numCache>
                <c:formatCode>General</c:formatCode>
                <c:ptCount val="13"/>
                <c:pt idx="0">
                  <c:v>1357.4074074074074</c:v>
                </c:pt>
                <c:pt idx="1">
                  <c:v>1085.1851851851852</c:v>
                </c:pt>
                <c:pt idx="2">
                  <c:v>439.50617283950618</c:v>
                </c:pt>
                <c:pt idx="3">
                  <c:v>233.33333333333331</c:v>
                </c:pt>
                <c:pt idx="4">
                  <c:v>62.962962962962962</c:v>
                </c:pt>
                <c:pt idx="5">
                  <c:v>12.962962962962962</c:v>
                </c:pt>
                <c:pt idx="6">
                  <c:v>12.037037037037036</c:v>
                </c:pt>
                <c:pt idx="7">
                  <c:v>11.111111111111111</c:v>
                </c:pt>
                <c:pt idx="8">
                  <c:v>11.111111111111111</c:v>
                </c:pt>
                <c:pt idx="9">
                  <c:v>11.111111111111111</c:v>
                </c:pt>
                <c:pt idx="10">
                  <c:v>9.8765432098765427</c:v>
                </c:pt>
                <c:pt idx="11">
                  <c:v>3.7037037037037033</c:v>
                </c:pt>
                <c:pt idx="12">
                  <c:v>3.7037037037037033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4D-4253-A63B-DF1C70E9BBFC}"/>
            </c:ext>
          </c:extLst>
        </c:ser>
        <c:ser>
          <c:idx val="1"/>
          <c:order val="1"/>
          <c:tx>
            <c:strRef>
              <c:f>SAD!$BS$1</c:f>
              <c:strCache>
                <c:ptCount val="1"/>
                <c:pt idx="0">
                  <c:v>THP_2013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SAD!$BS$2:$BS$22</c:f>
              <c:numCache>
                <c:formatCode>General</c:formatCode>
                <c:ptCount val="21"/>
                <c:pt idx="0">
                  <c:v>1637.037037037037</c:v>
                </c:pt>
                <c:pt idx="1">
                  <c:v>207.40740740740739</c:v>
                </c:pt>
                <c:pt idx="2">
                  <c:v>111.1111111111111</c:v>
                </c:pt>
                <c:pt idx="3">
                  <c:v>106.17283950617283</c:v>
                </c:pt>
                <c:pt idx="4">
                  <c:v>79.629629629629619</c:v>
                </c:pt>
                <c:pt idx="5">
                  <c:v>51.851851851851848</c:v>
                </c:pt>
                <c:pt idx="6">
                  <c:v>40.74074074074074</c:v>
                </c:pt>
                <c:pt idx="7">
                  <c:v>35.185185185185183</c:v>
                </c:pt>
                <c:pt idx="8">
                  <c:v>27.777777777777775</c:v>
                </c:pt>
                <c:pt idx="9">
                  <c:v>20.987654320987655</c:v>
                </c:pt>
                <c:pt idx="10">
                  <c:v>16.666666666666664</c:v>
                </c:pt>
                <c:pt idx="11">
                  <c:v>14.814814814814813</c:v>
                </c:pt>
                <c:pt idx="12">
                  <c:v>12.345679012345679</c:v>
                </c:pt>
                <c:pt idx="13">
                  <c:v>11.111111111111111</c:v>
                </c:pt>
                <c:pt idx="14">
                  <c:v>7.4074074074074066</c:v>
                </c:pt>
                <c:pt idx="15">
                  <c:v>5.5555555555555554</c:v>
                </c:pt>
                <c:pt idx="16">
                  <c:v>3.7037037037037033</c:v>
                </c:pt>
                <c:pt idx="17">
                  <c:v>3.7037037037037033</c:v>
                </c:pt>
                <c:pt idx="18">
                  <c:v>3.7037037037037033</c:v>
                </c:pt>
                <c:pt idx="19">
                  <c:v>3.7037037037037033</c:v>
                </c:pt>
                <c:pt idx="20">
                  <c:v>3.7037037037037033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74D-4253-A63B-DF1C70E9BBFC}"/>
            </c:ext>
          </c:extLst>
        </c:ser>
        <c:ser>
          <c:idx val="2"/>
          <c:order val="2"/>
          <c:tx>
            <c:strRef>
              <c:f>SAD!$BW$1</c:f>
              <c:strCache>
                <c:ptCount val="1"/>
                <c:pt idx="0">
                  <c:v>THP_2020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SAD!$BW$2:$BW$24</c:f>
              <c:numCache>
                <c:formatCode>General</c:formatCode>
                <c:ptCount val="23"/>
                <c:pt idx="0">
                  <c:v>2628.3950617283949</c:v>
                </c:pt>
                <c:pt idx="1">
                  <c:v>1119.7530864197529</c:v>
                </c:pt>
                <c:pt idx="2">
                  <c:v>972.83950617283949</c:v>
                </c:pt>
                <c:pt idx="3">
                  <c:v>432.09876543209873</c:v>
                </c:pt>
                <c:pt idx="4">
                  <c:v>209.87654320987653</c:v>
                </c:pt>
                <c:pt idx="5">
                  <c:v>168.14814814814812</c:v>
                </c:pt>
                <c:pt idx="6">
                  <c:v>133.33333333333331</c:v>
                </c:pt>
                <c:pt idx="7">
                  <c:v>83.333333333333329</c:v>
                </c:pt>
                <c:pt idx="8">
                  <c:v>76.543209876543216</c:v>
                </c:pt>
                <c:pt idx="9">
                  <c:v>53.703703703703702</c:v>
                </c:pt>
                <c:pt idx="10">
                  <c:v>36.111111111111107</c:v>
                </c:pt>
                <c:pt idx="11">
                  <c:v>31.481481481481481</c:v>
                </c:pt>
                <c:pt idx="12">
                  <c:v>14.814814814814813</c:v>
                </c:pt>
                <c:pt idx="13">
                  <c:v>12.962962962962962</c:v>
                </c:pt>
                <c:pt idx="14">
                  <c:v>11.111111111111111</c:v>
                </c:pt>
                <c:pt idx="15">
                  <c:v>8.6419753086419746</c:v>
                </c:pt>
                <c:pt idx="16">
                  <c:v>3.7037037037037033</c:v>
                </c:pt>
                <c:pt idx="17">
                  <c:v>3.7037037037037033</c:v>
                </c:pt>
                <c:pt idx="18">
                  <c:v>3.7037037037037033</c:v>
                </c:pt>
                <c:pt idx="19">
                  <c:v>3.7037037037037033</c:v>
                </c:pt>
                <c:pt idx="20">
                  <c:v>3.7037037037037033</c:v>
                </c:pt>
                <c:pt idx="21">
                  <c:v>3.7037037037037033</c:v>
                </c:pt>
                <c:pt idx="22">
                  <c:v>3.7037037037037033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74D-4253-A63B-DF1C70E9BBFC}"/>
            </c:ext>
          </c:extLst>
        </c:ser>
        <c:ser>
          <c:idx val="3"/>
          <c:order val="3"/>
          <c:tx>
            <c:strRef>
              <c:f>SAD!$BZ$1</c:f>
              <c:strCache>
                <c:ptCount val="1"/>
                <c:pt idx="0">
                  <c:v>YSC_2006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SAD!$CA$2:$CA$35</c:f>
              <c:numCache>
                <c:formatCode>General</c:formatCode>
                <c:ptCount val="34"/>
                <c:pt idx="0">
                  <c:v>887.65432098765427</c:v>
                </c:pt>
                <c:pt idx="1">
                  <c:v>541.97530864197529</c:v>
                </c:pt>
                <c:pt idx="2">
                  <c:v>192.59259259259258</c:v>
                </c:pt>
                <c:pt idx="3">
                  <c:v>172.2222222222222</c:v>
                </c:pt>
                <c:pt idx="4">
                  <c:v>100</c:v>
                </c:pt>
                <c:pt idx="5">
                  <c:v>93.827160493827151</c:v>
                </c:pt>
                <c:pt idx="6">
                  <c:v>92.592592592592581</c:v>
                </c:pt>
                <c:pt idx="7">
                  <c:v>76.543209876543216</c:v>
                </c:pt>
                <c:pt idx="8">
                  <c:v>51.851851851851848</c:v>
                </c:pt>
                <c:pt idx="9">
                  <c:v>27.777777777777775</c:v>
                </c:pt>
                <c:pt idx="10">
                  <c:v>18.518518518518519</c:v>
                </c:pt>
                <c:pt idx="11">
                  <c:v>14.814814814814813</c:v>
                </c:pt>
                <c:pt idx="12">
                  <c:v>11.111111111111111</c:v>
                </c:pt>
                <c:pt idx="13">
                  <c:v>7.4074074074074066</c:v>
                </c:pt>
                <c:pt idx="14">
                  <c:v>7.4074074074074066</c:v>
                </c:pt>
                <c:pt idx="15">
                  <c:v>7.4074074074074066</c:v>
                </c:pt>
                <c:pt idx="16">
                  <c:v>7.4074074074074066</c:v>
                </c:pt>
                <c:pt idx="17">
                  <c:v>7.4074074074074066</c:v>
                </c:pt>
                <c:pt idx="18">
                  <c:v>7.4074074074074066</c:v>
                </c:pt>
                <c:pt idx="19">
                  <c:v>7.4074074074074066</c:v>
                </c:pt>
                <c:pt idx="20">
                  <c:v>6.1728395061728394</c:v>
                </c:pt>
                <c:pt idx="21">
                  <c:v>3.7037037037037033</c:v>
                </c:pt>
                <c:pt idx="22">
                  <c:v>3.7037037037037033</c:v>
                </c:pt>
                <c:pt idx="23">
                  <c:v>3.7037037037037033</c:v>
                </c:pt>
                <c:pt idx="24">
                  <c:v>3.7037037037037033</c:v>
                </c:pt>
                <c:pt idx="25">
                  <c:v>3.7037037037037033</c:v>
                </c:pt>
                <c:pt idx="26">
                  <c:v>3.7037037037037033</c:v>
                </c:pt>
                <c:pt idx="27">
                  <c:v>3.7037037037037033</c:v>
                </c:pt>
                <c:pt idx="28">
                  <c:v>3.7037037037037033</c:v>
                </c:pt>
                <c:pt idx="29">
                  <c:v>3.7037037037037033</c:v>
                </c:pt>
                <c:pt idx="30">
                  <c:v>3.7037037037037033</c:v>
                </c:pt>
                <c:pt idx="31">
                  <c:v>3.7037037037037033</c:v>
                </c:pt>
                <c:pt idx="32">
                  <c:v>3.7037037037037033</c:v>
                </c:pt>
                <c:pt idx="33">
                  <c:v>3.7037037037037033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74D-4253-A63B-DF1C70E9BBFC}"/>
            </c:ext>
          </c:extLst>
        </c:ser>
        <c:ser>
          <c:idx val="4"/>
          <c:order val="4"/>
          <c:tx>
            <c:strRef>
              <c:f>SAD!$CD$1</c:f>
              <c:strCache>
                <c:ptCount val="1"/>
                <c:pt idx="0">
                  <c:v>YSC_2013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SAD!$CE$2:$CE$32</c:f>
              <c:numCache>
                <c:formatCode>General</c:formatCode>
                <c:ptCount val="31"/>
                <c:pt idx="0">
                  <c:v>550</c:v>
                </c:pt>
                <c:pt idx="1">
                  <c:v>428.39506172839504</c:v>
                </c:pt>
                <c:pt idx="2">
                  <c:v>354.32098765432096</c:v>
                </c:pt>
                <c:pt idx="3">
                  <c:v>339.25925925925924</c:v>
                </c:pt>
                <c:pt idx="4">
                  <c:v>208.64197530864197</c:v>
                </c:pt>
                <c:pt idx="5">
                  <c:v>149.62962962962962</c:v>
                </c:pt>
                <c:pt idx="6">
                  <c:v>94.444444444444443</c:v>
                </c:pt>
                <c:pt idx="7">
                  <c:v>83.950617283950621</c:v>
                </c:pt>
                <c:pt idx="8">
                  <c:v>62.962962962962962</c:v>
                </c:pt>
                <c:pt idx="9">
                  <c:v>56.79012345679012</c:v>
                </c:pt>
                <c:pt idx="10">
                  <c:v>56.481481481481481</c:v>
                </c:pt>
                <c:pt idx="11">
                  <c:v>55.55555555555555</c:v>
                </c:pt>
                <c:pt idx="12">
                  <c:v>31.481481481481481</c:v>
                </c:pt>
                <c:pt idx="13">
                  <c:v>28.39506172839506</c:v>
                </c:pt>
                <c:pt idx="14">
                  <c:v>16.666666666666664</c:v>
                </c:pt>
                <c:pt idx="15">
                  <c:v>16.049382716049379</c:v>
                </c:pt>
                <c:pt idx="16">
                  <c:v>13.580246913580245</c:v>
                </c:pt>
                <c:pt idx="17">
                  <c:v>11.111111111111111</c:v>
                </c:pt>
                <c:pt idx="18">
                  <c:v>11.111111111111111</c:v>
                </c:pt>
                <c:pt idx="19">
                  <c:v>11.111111111111111</c:v>
                </c:pt>
                <c:pt idx="20">
                  <c:v>11.111111111111111</c:v>
                </c:pt>
                <c:pt idx="21">
                  <c:v>9.8765432098765427</c:v>
                </c:pt>
                <c:pt idx="22">
                  <c:v>7.4074074074074066</c:v>
                </c:pt>
                <c:pt idx="23">
                  <c:v>7.4074074074074066</c:v>
                </c:pt>
                <c:pt idx="24">
                  <c:v>7.4074074074074066</c:v>
                </c:pt>
                <c:pt idx="25">
                  <c:v>7.4074074074074066</c:v>
                </c:pt>
                <c:pt idx="26">
                  <c:v>5.9259259259259256</c:v>
                </c:pt>
                <c:pt idx="27">
                  <c:v>3.7037037037037033</c:v>
                </c:pt>
                <c:pt idx="28">
                  <c:v>3.7037037037037033</c:v>
                </c:pt>
                <c:pt idx="29">
                  <c:v>3.7037037037037033</c:v>
                </c:pt>
                <c:pt idx="30">
                  <c:v>3.7037037037037033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74D-4253-A63B-DF1C70E9BBFC}"/>
            </c:ext>
          </c:extLst>
        </c:ser>
        <c:ser>
          <c:idx val="5"/>
          <c:order val="5"/>
          <c:tx>
            <c:strRef>
              <c:f>SAD!$CI$1</c:f>
              <c:strCache>
                <c:ptCount val="1"/>
                <c:pt idx="0">
                  <c:v>YSC_2020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SAD!$CI$2:$CI$37</c:f>
              <c:numCache>
                <c:formatCode>General</c:formatCode>
                <c:ptCount val="36"/>
                <c:pt idx="0">
                  <c:v>2451.8518518518517</c:v>
                </c:pt>
                <c:pt idx="1">
                  <c:v>1054.0740740740741</c:v>
                </c:pt>
                <c:pt idx="2">
                  <c:v>167.90123456790124</c:v>
                </c:pt>
                <c:pt idx="3">
                  <c:v>155.55555555555554</c:v>
                </c:pt>
                <c:pt idx="4">
                  <c:v>154.93827160493828</c:v>
                </c:pt>
                <c:pt idx="5">
                  <c:v>140.12345679012347</c:v>
                </c:pt>
                <c:pt idx="6">
                  <c:v>103.7037037037037</c:v>
                </c:pt>
                <c:pt idx="7">
                  <c:v>102.46913580246914</c:v>
                </c:pt>
                <c:pt idx="8">
                  <c:v>95.679012345678998</c:v>
                </c:pt>
                <c:pt idx="9">
                  <c:v>72.222222222222214</c:v>
                </c:pt>
                <c:pt idx="10">
                  <c:v>57.777777777777771</c:v>
                </c:pt>
                <c:pt idx="11">
                  <c:v>47.407407407407405</c:v>
                </c:pt>
                <c:pt idx="12">
                  <c:v>45.925925925925924</c:v>
                </c:pt>
                <c:pt idx="13">
                  <c:v>29.629629629629626</c:v>
                </c:pt>
                <c:pt idx="14">
                  <c:v>26.851851851851851</c:v>
                </c:pt>
                <c:pt idx="15">
                  <c:v>22.962962962962962</c:v>
                </c:pt>
                <c:pt idx="16">
                  <c:v>21.481481481481481</c:v>
                </c:pt>
                <c:pt idx="17">
                  <c:v>19.25925925925926</c:v>
                </c:pt>
                <c:pt idx="18">
                  <c:v>16.666666666666664</c:v>
                </c:pt>
                <c:pt idx="19">
                  <c:v>16.296296296296298</c:v>
                </c:pt>
                <c:pt idx="20">
                  <c:v>14.814814814814813</c:v>
                </c:pt>
                <c:pt idx="21">
                  <c:v>14.814814814814813</c:v>
                </c:pt>
                <c:pt idx="22">
                  <c:v>12.962962962962962</c:v>
                </c:pt>
                <c:pt idx="23">
                  <c:v>12.345679012345679</c:v>
                </c:pt>
                <c:pt idx="24">
                  <c:v>11.728395061728394</c:v>
                </c:pt>
                <c:pt idx="25">
                  <c:v>9.8765432098765427</c:v>
                </c:pt>
                <c:pt idx="26">
                  <c:v>7.4074074074074066</c:v>
                </c:pt>
                <c:pt idx="27">
                  <c:v>7.4074074074074066</c:v>
                </c:pt>
                <c:pt idx="28">
                  <c:v>7.4074074074074066</c:v>
                </c:pt>
                <c:pt idx="29">
                  <c:v>6.1728395061728394</c:v>
                </c:pt>
                <c:pt idx="30">
                  <c:v>3.7037037037037033</c:v>
                </c:pt>
                <c:pt idx="31">
                  <c:v>3.7037037037037033</c:v>
                </c:pt>
                <c:pt idx="32">
                  <c:v>3.7037037037037033</c:v>
                </c:pt>
                <c:pt idx="33">
                  <c:v>3.7037037037037033</c:v>
                </c:pt>
                <c:pt idx="34">
                  <c:v>3.7037037037037033</c:v>
                </c:pt>
                <c:pt idx="35">
                  <c:v>3.7037037037037033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74D-4253-A63B-DF1C70E9BBFC}"/>
            </c:ext>
          </c:extLst>
        </c:ser>
        <c:ser>
          <c:idx val="6"/>
          <c:order val="6"/>
          <c:tx>
            <c:strRef>
              <c:f>SAD!$CM$1</c:f>
              <c:strCache>
                <c:ptCount val="1"/>
                <c:pt idx="0">
                  <c:v>YBK_2006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SAD!$CM$2:$CM$49</c:f>
              <c:numCache>
                <c:formatCode>General</c:formatCode>
                <c:ptCount val="48"/>
                <c:pt idx="0">
                  <c:v>988.27160493827148</c:v>
                </c:pt>
                <c:pt idx="1">
                  <c:v>83.703703703703709</c:v>
                </c:pt>
                <c:pt idx="2">
                  <c:v>78.703703703703695</c:v>
                </c:pt>
                <c:pt idx="3">
                  <c:v>75.308641975308632</c:v>
                </c:pt>
                <c:pt idx="4">
                  <c:v>51.851851851851848</c:v>
                </c:pt>
                <c:pt idx="5">
                  <c:v>48.148148148148145</c:v>
                </c:pt>
                <c:pt idx="6">
                  <c:v>33.333333333333329</c:v>
                </c:pt>
                <c:pt idx="7">
                  <c:v>31.481481481481481</c:v>
                </c:pt>
                <c:pt idx="8">
                  <c:v>25.925925925925924</c:v>
                </c:pt>
                <c:pt idx="9">
                  <c:v>24.691358024691358</c:v>
                </c:pt>
                <c:pt idx="10">
                  <c:v>23.703703703703702</c:v>
                </c:pt>
                <c:pt idx="11">
                  <c:v>22.222222222222221</c:v>
                </c:pt>
                <c:pt idx="12">
                  <c:v>22.222222222222221</c:v>
                </c:pt>
                <c:pt idx="13">
                  <c:v>20.37037037037037</c:v>
                </c:pt>
                <c:pt idx="14">
                  <c:v>19.753086419753085</c:v>
                </c:pt>
                <c:pt idx="15">
                  <c:v>18.518518518518519</c:v>
                </c:pt>
                <c:pt idx="16">
                  <c:v>16.666666666666664</c:v>
                </c:pt>
                <c:pt idx="17">
                  <c:v>16.296296296296298</c:v>
                </c:pt>
                <c:pt idx="18">
                  <c:v>16.049382716049379</c:v>
                </c:pt>
                <c:pt idx="19">
                  <c:v>15.74074074074074</c:v>
                </c:pt>
                <c:pt idx="20">
                  <c:v>14.814814814814813</c:v>
                </c:pt>
                <c:pt idx="21">
                  <c:v>14.814814814814813</c:v>
                </c:pt>
                <c:pt idx="22">
                  <c:v>14.814814814814813</c:v>
                </c:pt>
                <c:pt idx="23">
                  <c:v>13.580246913580245</c:v>
                </c:pt>
                <c:pt idx="24">
                  <c:v>13.333333333333332</c:v>
                </c:pt>
                <c:pt idx="25">
                  <c:v>12.345679012345679</c:v>
                </c:pt>
                <c:pt idx="26">
                  <c:v>11.111111111111111</c:v>
                </c:pt>
                <c:pt idx="27">
                  <c:v>11.111111111111111</c:v>
                </c:pt>
                <c:pt idx="28">
                  <c:v>11.111111111111111</c:v>
                </c:pt>
                <c:pt idx="29">
                  <c:v>11.111111111111111</c:v>
                </c:pt>
                <c:pt idx="30">
                  <c:v>11.111111111111111</c:v>
                </c:pt>
                <c:pt idx="31">
                  <c:v>9.2592592592592595</c:v>
                </c:pt>
                <c:pt idx="32">
                  <c:v>8.6419753086419746</c:v>
                </c:pt>
                <c:pt idx="33">
                  <c:v>7.4074074074074066</c:v>
                </c:pt>
                <c:pt idx="34">
                  <c:v>7.4074074074074066</c:v>
                </c:pt>
                <c:pt idx="35">
                  <c:v>7.4074074074074066</c:v>
                </c:pt>
                <c:pt idx="36">
                  <c:v>7.4074074074074066</c:v>
                </c:pt>
                <c:pt idx="37">
                  <c:v>5.5555555555555554</c:v>
                </c:pt>
                <c:pt idx="38">
                  <c:v>5.5555555555555554</c:v>
                </c:pt>
                <c:pt idx="39">
                  <c:v>5.5555555555555554</c:v>
                </c:pt>
                <c:pt idx="40">
                  <c:v>5.5555555555555554</c:v>
                </c:pt>
                <c:pt idx="41">
                  <c:v>4.9382716049382713</c:v>
                </c:pt>
                <c:pt idx="42">
                  <c:v>4.9382716049382713</c:v>
                </c:pt>
                <c:pt idx="43">
                  <c:v>3.7037037037037033</c:v>
                </c:pt>
                <c:pt idx="44">
                  <c:v>3.7037037037037033</c:v>
                </c:pt>
                <c:pt idx="45">
                  <c:v>3.7037037037037033</c:v>
                </c:pt>
                <c:pt idx="46">
                  <c:v>3.7037037037037033</c:v>
                </c:pt>
                <c:pt idx="47">
                  <c:v>3.7037037037037033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74D-4253-A63B-DF1C70E9BBFC}"/>
            </c:ext>
          </c:extLst>
        </c:ser>
        <c:ser>
          <c:idx val="7"/>
          <c:order val="7"/>
          <c:tx>
            <c:strRef>
              <c:f>SAD!$CP$1</c:f>
              <c:strCache>
                <c:ptCount val="1"/>
                <c:pt idx="0">
                  <c:v>YBK_2013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SAD!$CQ$2:$CQ$58</c:f>
              <c:numCache>
                <c:formatCode>General</c:formatCode>
                <c:ptCount val="57"/>
                <c:pt idx="0">
                  <c:v>782.09876543209873</c:v>
                </c:pt>
                <c:pt idx="1">
                  <c:v>273.33333333333331</c:v>
                </c:pt>
                <c:pt idx="2">
                  <c:v>75.925925925925924</c:v>
                </c:pt>
                <c:pt idx="3">
                  <c:v>72.222222222222214</c:v>
                </c:pt>
                <c:pt idx="4">
                  <c:v>42.962962962962962</c:v>
                </c:pt>
                <c:pt idx="5">
                  <c:v>30.864197530864196</c:v>
                </c:pt>
                <c:pt idx="6">
                  <c:v>27.407407407407408</c:v>
                </c:pt>
                <c:pt idx="7">
                  <c:v>26.666666666666664</c:v>
                </c:pt>
                <c:pt idx="8">
                  <c:v>24.691358024691358</c:v>
                </c:pt>
                <c:pt idx="9">
                  <c:v>21.296296296296294</c:v>
                </c:pt>
                <c:pt idx="10">
                  <c:v>21.296296296296294</c:v>
                </c:pt>
                <c:pt idx="11">
                  <c:v>20.987654320987655</c:v>
                </c:pt>
                <c:pt idx="12">
                  <c:v>18.518518518518519</c:v>
                </c:pt>
                <c:pt idx="13">
                  <c:v>16.666666666666664</c:v>
                </c:pt>
                <c:pt idx="14">
                  <c:v>16.049382716049379</c:v>
                </c:pt>
                <c:pt idx="15">
                  <c:v>14.814814814814813</c:v>
                </c:pt>
                <c:pt idx="16">
                  <c:v>14.814814814814813</c:v>
                </c:pt>
                <c:pt idx="17">
                  <c:v>14.814814814814813</c:v>
                </c:pt>
                <c:pt idx="18">
                  <c:v>12.345679012345679</c:v>
                </c:pt>
                <c:pt idx="19">
                  <c:v>12.345679012345679</c:v>
                </c:pt>
                <c:pt idx="20">
                  <c:v>12.037037037037036</c:v>
                </c:pt>
                <c:pt idx="21">
                  <c:v>11.851851851851851</c:v>
                </c:pt>
                <c:pt idx="22">
                  <c:v>11.111111111111111</c:v>
                </c:pt>
                <c:pt idx="23">
                  <c:v>11.111111111111111</c:v>
                </c:pt>
                <c:pt idx="24">
                  <c:v>11.111111111111111</c:v>
                </c:pt>
                <c:pt idx="25">
                  <c:v>9.8765432098765427</c:v>
                </c:pt>
                <c:pt idx="26">
                  <c:v>9.6296296296296298</c:v>
                </c:pt>
                <c:pt idx="27">
                  <c:v>9.2592592592592595</c:v>
                </c:pt>
                <c:pt idx="28">
                  <c:v>8.6419753086419746</c:v>
                </c:pt>
                <c:pt idx="29">
                  <c:v>8.1481481481481488</c:v>
                </c:pt>
                <c:pt idx="30">
                  <c:v>7.4074074074074066</c:v>
                </c:pt>
                <c:pt idx="31">
                  <c:v>7.4074074074074066</c:v>
                </c:pt>
                <c:pt idx="32">
                  <c:v>7.4074074074074066</c:v>
                </c:pt>
                <c:pt idx="33">
                  <c:v>7.4074074074074066</c:v>
                </c:pt>
                <c:pt idx="34">
                  <c:v>7.4074074074074066</c:v>
                </c:pt>
                <c:pt idx="35">
                  <c:v>7.4074074074074066</c:v>
                </c:pt>
                <c:pt idx="36">
                  <c:v>6.1728395061728394</c:v>
                </c:pt>
                <c:pt idx="37">
                  <c:v>5.5555555555555554</c:v>
                </c:pt>
                <c:pt idx="38">
                  <c:v>3.7037037037037033</c:v>
                </c:pt>
                <c:pt idx="39">
                  <c:v>3.7037037037037033</c:v>
                </c:pt>
                <c:pt idx="40">
                  <c:v>3.7037037037037033</c:v>
                </c:pt>
                <c:pt idx="41">
                  <c:v>3.7037037037037033</c:v>
                </c:pt>
                <c:pt idx="42">
                  <c:v>3.7037037037037033</c:v>
                </c:pt>
                <c:pt idx="43">
                  <c:v>3.7037037037037033</c:v>
                </c:pt>
                <c:pt idx="44">
                  <c:v>3.7037037037037033</c:v>
                </c:pt>
                <c:pt idx="45">
                  <c:v>3.7037037037037033</c:v>
                </c:pt>
                <c:pt idx="46">
                  <c:v>3.7037037037037033</c:v>
                </c:pt>
                <c:pt idx="47">
                  <c:v>3.7037037037037033</c:v>
                </c:pt>
                <c:pt idx="48">
                  <c:v>3.7037037037037033</c:v>
                </c:pt>
                <c:pt idx="49">
                  <c:v>3.7037037037037033</c:v>
                </c:pt>
                <c:pt idx="50">
                  <c:v>3.7037037037037033</c:v>
                </c:pt>
                <c:pt idx="51">
                  <c:v>3.7037037037037033</c:v>
                </c:pt>
                <c:pt idx="52">
                  <c:v>3.7037037037037033</c:v>
                </c:pt>
                <c:pt idx="53">
                  <c:v>3.7037037037037033</c:v>
                </c:pt>
                <c:pt idx="54">
                  <c:v>3.7037037037037033</c:v>
                </c:pt>
                <c:pt idx="55">
                  <c:v>3.7037037037037033</c:v>
                </c:pt>
                <c:pt idx="56">
                  <c:v>3.7037037037037033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74D-4253-A63B-DF1C70E9BBFC}"/>
            </c:ext>
          </c:extLst>
        </c:ser>
        <c:ser>
          <c:idx val="8"/>
          <c:order val="8"/>
          <c:tx>
            <c:strRef>
              <c:f>SAD!$CU$1</c:f>
              <c:strCache>
                <c:ptCount val="1"/>
                <c:pt idx="0">
                  <c:v>YBK_2020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SAD!$CU$2:$CU$55</c:f>
              <c:numCache>
                <c:formatCode>General</c:formatCode>
                <c:ptCount val="54"/>
                <c:pt idx="0">
                  <c:v>1148.148148148148</c:v>
                </c:pt>
                <c:pt idx="1">
                  <c:v>197.77777777777777</c:v>
                </c:pt>
                <c:pt idx="2">
                  <c:v>144.44444444444443</c:v>
                </c:pt>
                <c:pt idx="3">
                  <c:v>92.592592592592581</c:v>
                </c:pt>
                <c:pt idx="4">
                  <c:v>81.481481481481481</c:v>
                </c:pt>
                <c:pt idx="5">
                  <c:v>53.086419753086417</c:v>
                </c:pt>
                <c:pt idx="6">
                  <c:v>50.925925925925924</c:v>
                </c:pt>
                <c:pt idx="7">
                  <c:v>35.185185185185183</c:v>
                </c:pt>
                <c:pt idx="8">
                  <c:v>34.074074074074069</c:v>
                </c:pt>
                <c:pt idx="9">
                  <c:v>31.851851851851848</c:v>
                </c:pt>
                <c:pt idx="10">
                  <c:v>29.629629629629626</c:v>
                </c:pt>
                <c:pt idx="11">
                  <c:v>24.074074074074073</c:v>
                </c:pt>
                <c:pt idx="12">
                  <c:v>22.222222222222221</c:v>
                </c:pt>
                <c:pt idx="13">
                  <c:v>22.222222222222221</c:v>
                </c:pt>
                <c:pt idx="14">
                  <c:v>22.222222222222221</c:v>
                </c:pt>
                <c:pt idx="15">
                  <c:v>16.666666666666664</c:v>
                </c:pt>
                <c:pt idx="16">
                  <c:v>16.049382716049379</c:v>
                </c:pt>
                <c:pt idx="17">
                  <c:v>14.814814814814813</c:v>
                </c:pt>
                <c:pt idx="18">
                  <c:v>14.814814814814813</c:v>
                </c:pt>
                <c:pt idx="19">
                  <c:v>12.345679012345679</c:v>
                </c:pt>
                <c:pt idx="20">
                  <c:v>11.111111111111111</c:v>
                </c:pt>
                <c:pt idx="21">
                  <c:v>11.111111111111111</c:v>
                </c:pt>
                <c:pt idx="22">
                  <c:v>11.111111111111111</c:v>
                </c:pt>
                <c:pt idx="23">
                  <c:v>11.111111111111111</c:v>
                </c:pt>
                <c:pt idx="24">
                  <c:v>10.370370370370368</c:v>
                </c:pt>
                <c:pt idx="25">
                  <c:v>10.185185185185185</c:v>
                </c:pt>
                <c:pt idx="26">
                  <c:v>9.8765432098765427</c:v>
                </c:pt>
                <c:pt idx="27">
                  <c:v>9.8765432098765427</c:v>
                </c:pt>
                <c:pt idx="28">
                  <c:v>9.2592592592592595</c:v>
                </c:pt>
                <c:pt idx="29">
                  <c:v>9.2592592592592595</c:v>
                </c:pt>
                <c:pt idx="30">
                  <c:v>8.8888888888888875</c:v>
                </c:pt>
                <c:pt idx="31">
                  <c:v>7.4074074074074066</c:v>
                </c:pt>
                <c:pt idx="32">
                  <c:v>7.4074074074074066</c:v>
                </c:pt>
                <c:pt idx="33">
                  <c:v>7.4074074074074066</c:v>
                </c:pt>
                <c:pt idx="34">
                  <c:v>7.4074074074074066</c:v>
                </c:pt>
                <c:pt idx="35">
                  <c:v>7.4074074074074066</c:v>
                </c:pt>
                <c:pt idx="36">
                  <c:v>6.1728395061728394</c:v>
                </c:pt>
                <c:pt idx="37">
                  <c:v>6.1728395061728394</c:v>
                </c:pt>
                <c:pt idx="38">
                  <c:v>5.5555555555555554</c:v>
                </c:pt>
                <c:pt idx="39">
                  <c:v>5.5555555555555554</c:v>
                </c:pt>
                <c:pt idx="40">
                  <c:v>5.5555555555555554</c:v>
                </c:pt>
                <c:pt idx="41">
                  <c:v>4.9382716049382713</c:v>
                </c:pt>
                <c:pt idx="42">
                  <c:v>4.9382716049382713</c:v>
                </c:pt>
                <c:pt idx="43">
                  <c:v>4.6296296296296298</c:v>
                </c:pt>
                <c:pt idx="44">
                  <c:v>3.7037037037037033</c:v>
                </c:pt>
                <c:pt idx="45">
                  <c:v>3.7037037037037033</c:v>
                </c:pt>
                <c:pt idx="46">
                  <c:v>3.7037037037037033</c:v>
                </c:pt>
                <c:pt idx="47">
                  <c:v>3.7037037037037033</c:v>
                </c:pt>
                <c:pt idx="48">
                  <c:v>3.7037037037037033</c:v>
                </c:pt>
                <c:pt idx="49">
                  <c:v>3.7037037037037033</c:v>
                </c:pt>
                <c:pt idx="50">
                  <c:v>3.7037037037037033</c:v>
                </c:pt>
                <c:pt idx="51">
                  <c:v>3.7037037037037033</c:v>
                </c:pt>
                <c:pt idx="52">
                  <c:v>3.7037037037037033</c:v>
                </c:pt>
                <c:pt idx="53">
                  <c:v>3.7037037037037033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74D-4253-A63B-DF1C70E9B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8093088"/>
        <c:axId val="658096368"/>
      </c:lineChart>
      <c:catAx>
        <c:axId val="658093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ko-KR" altLang="ko-KR" sz="1200" b="0" i="0" baseline="0">
                    <a:effectLst/>
                  </a:rPr>
                  <a:t>순위</a:t>
                </a:r>
                <a:r>
                  <a:rPr lang="en-US" altLang="ko-KR" sz="1200" b="0" i="0" baseline="0">
                    <a:effectLst/>
                  </a:rPr>
                  <a:t>(Rank)</a:t>
                </a:r>
                <a:endParaRPr lang="ko-KR" altLang="ko-KR" sz="1200">
                  <a:effectLst/>
                </a:endParaRPr>
              </a:p>
            </c:rich>
          </c:tx>
          <c:layout>
            <c:manualLayout>
              <c:xMode val="edge"/>
              <c:yMode val="edge"/>
              <c:x val="0.3908507119036212"/>
              <c:y val="0.886037807484889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658096368"/>
        <c:crosses val="autoZero"/>
        <c:auto val="1"/>
        <c:lblAlgn val="ctr"/>
        <c:lblOffset val="100"/>
        <c:tickLblSkip val="4"/>
        <c:noMultiLvlLbl val="0"/>
      </c:catAx>
      <c:valAx>
        <c:axId val="65809636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ko-KR" altLang="ko-KR" sz="1200" b="0" i="0" baseline="0">
                    <a:effectLst/>
                  </a:rPr>
                  <a:t>개체</a:t>
                </a:r>
                <a:r>
                  <a:rPr lang="en-US" altLang="ko-KR" sz="1200" b="0" i="0" baseline="0">
                    <a:effectLst/>
                  </a:rPr>
                  <a:t>/m</a:t>
                </a:r>
                <a:r>
                  <a:rPr lang="en-US" altLang="ko-KR" sz="1200" b="0" i="0" baseline="30000">
                    <a:effectLst/>
                  </a:rPr>
                  <a:t>2</a:t>
                </a:r>
                <a:endParaRPr lang="ko-KR" altLang="ko-KR" sz="1200">
                  <a:effectLst/>
                </a:endParaRPr>
              </a:p>
            </c:rich>
          </c:tx>
          <c:layout>
            <c:manualLayout>
              <c:xMode val="edge"/>
              <c:yMode val="edge"/>
              <c:x val="4.1733820743718085E-2"/>
              <c:y val="0.417970987874714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658093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0.21119</cdr:x>
      <cdr:y>0.85348</cdr:y>
    </cdr:from>
    <cdr:to>
      <cdr:x>0.29653</cdr:x>
      <cdr:y>0.96238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F6D48085-F851-4885-B0B3-9C0E739D76C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007785" y="2593290"/>
          <a:ext cx="407248" cy="33088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0.41983</cdr:x>
      <cdr:y>0.86311</cdr:y>
    </cdr:from>
    <cdr:to>
      <cdr:x>0.49904</cdr:x>
      <cdr:y>0.96143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809BFDAF-CBAD-4E9F-BC79-6F249F35261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2003425" y="2622550"/>
          <a:ext cx="377985" cy="29873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0.62342</cdr:x>
      <cdr:y>0.87565</cdr:y>
    </cdr:from>
    <cdr:to>
      <cdr:x>0.70646</cdr:x>
      <cdr:y>0.97397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3D0DB52E-D5C8-455E-BA75-9AD5A2FD52D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2974975" y="2660650"/>
          <a:ext cx="396274" cy="29873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0.25903</cdr:x>
      <cdr:y>0.85185</cdr:y>
    </cdr:from>
    <cdr:to>
      <cdr:x>0.3481</cdr:x>
      <cdr:y>0.97247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A4B4305-73F3-43EA-985F-708C1EDF53D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184275" y="2336800"/>
          <a:ext cx="407248" cy="33088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0.49861</cdr:x>
      <cdr:y>0.8588</cdr:y>
    </cdr:from>
    <cdr:to>
      <cdr:x>0.58128</cdr:x>
      <cdr:y>0.96769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9AF1B401-B3FB-4773-96EF-CE73E07EA18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2279650" y="2355850"/>
          <a:ext cx="377985" cy="29873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0.72778</cdr:x>
      <cdr:y>0.86574</cdr:y>
    </cdr:from>
    <cdr:to>
      <cdr:x>0.81445</cdr:x>
      <cdr:y>0.97464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F5F51A90-1039-4FDC-AEE4-A5A9E9C86D0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3327400" y="2374900"/>
          <a:ext cx="396274" cy="298730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0.22778</cdr:x>
      <cdr:y>0.84838</cdr:y>
    </cdr:from>
    <cdr:to>
      <cdr:x>0.31685</cdr:x>
      <cdr:y>0.969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9AD29A87-F3F3-4991-9503-ED527A5EE61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041400" y="2327275"/>
          <a:ext cx="407245" cy="33089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0.47178</cdr:x>
      <cdr:y>0.85657</cdr:y>
    </cdr:from>
    <cdr:to>
      <cdr:x>0.55446</cdr:x>
      <cdr:y>0.96547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23B7FA5C-1B00-4924-BBEB-936C2191DDE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2420584" y="3153927"/>
          <a:ext cx="424215" cy="40097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0.71282</cdr:x>
      <cdr:y>0.85422</cdr:y>
    </cdr:from>
    <cdr:to>
      <cdr:x>0.79703</cdr:x>
      <cdr:y>0.96002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F2F04F6A-F0EE-4442-AAB1-1C5F058C158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3657330" y="3145294"/>
          <a:ext cx="432070" cy="389553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0.23403</cdr:x>
      <cdr:y>0.87651</cdr:y>
    </cdr:from>
    <cdr:to>
      <cdr:x>0.31771</cdr:x>
      <cdr:y>0.98983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24308ACA-B570-43A4-8E3E-E81D3002B32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069975" y="2404446"/>
          <a:ext cx="382588" cy="31086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0.47043</cdr:x>
      <cdr:y>0.8808</cdr:y>
    </cdr:from>
    <cdr:to>
      <cdr:x>0.55184</cdr:x>
      <cdr:y>0.98005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FE0C0A26-3346-4238-9987-1DD6C05905C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2184400" y="2651125"/>
          <a:ext cx="378013" cy="29873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0.68786</cdr:x>
      <cdr:y>0.87543</cdr:y>
    </cdr:from>
    <cdr:to>
      <cdr:x>0.77321</cdr:x>
      <cdr:y>0.97468</cdr:y>
    </cdr:to>
    <cdr:pic>
      <cdr:nvPicPr>
        <cdr:cNvPr id="5" name="chart">
          <a:extLst xmlns:a="http://schemas.openxmlformats.org/drawingml/2006/main">
            <a:ext uri="{FF2B5EF4-FFF2-40B4-BE49-F238E27FC236}">
              <a16:creationId xmlns:a16="http://schemas.microsoft.com/office/drawing/2014/main" id="{DC593880-C84B-4631-977B-32FD7A32BD9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3194050" y="2634965"/>
          <a:ext cx="396301" cy="298735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B9B-95AD-41FF-BDD0-1A07FAF82B01}" type="datetimeFigureOut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79D01-3CCC-45A3-8A90-CABCCB4B6E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5713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79D01-3CCC-45A3-8A90-CABCCB4B6E6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0854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79D01-3CCC-45A3-8A90-CABCCB4B6E6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8952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79D01-3CCC-45A3-8A90-CABCCB4B6E6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765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79D01-3CCC-45A3-8A90-CABCCB4B6E6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8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79D01-3CCC-45A3-8A90-CABCCB4B6E6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5179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21B837-8CE3-480C-B976-3185C28FE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8D8D7FA-0FB8-4112-AB86-6F799FBB4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1922030-6D1B-4CA7-AD09-57BD1ACD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E3848-3164-4354-946B-EADD1C079EC0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4C0F2AF-6573-4951-B5F7-F099306D1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AD14501-EACA-4FD9-9583-382F7650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9190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E7960C-A007-4EB6-B939-E799A357E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82A3FC4-E9AF-4097-A6AC-DADD6CB22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58485C6-77BD-4301-B49E-B51811776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BBCB2-5455-4589-B4F4-136F0B9FE1E0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AB2739F-F1E8-43FD-9FDA-4EC8BF873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EC6A4FE-3C98-4589-9ED4-02364D529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247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208C542-4913-4459-A8FF-F9AC7864CE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9FD12D9-D2AD-4981-95BC-B866F09AA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692151D-7C7B-44FF-B2C2-C120A52D8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090B-74CE-4773-9509-F09E9EBA0676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8E05092-5A45-41CA-8BF2-ABDC0A72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BFC36CF-FE1F-4767-8B2B-14494EF4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509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B534BDD-FF7F-488A-8D6B-3DEDFE0E7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C3E7B31-AD11-4AB7-8F7D-DA2499ADF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A6A5CAD-117A-4FDC-A3D4-91A32F6E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1B48-9DB4-442E-97C5-6C503C0CC697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B2B5D85-D95D-4C7C-8508-013BB0F28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266667F-D546-4EB5-AFD5-335E1895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701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2F81B4-3D6D-4850-91B9-E0E3B08B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7795265-B4C1-45D6-ADD1-683F58CB2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CC4B407-F068-4836-9257-F671D2CD9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C20C-27E3-4DDE-91C7-EEBCCC955E13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FD0212-F2A3-4468-AC99-E9BF4EBF4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0214DDC-0A21-4A61-B428-A168E496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6168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7EECED-6B24-4EA6-A722-BFEA0EDAA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8157B39-774E-4FD8-9772-E78E4FDAD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9192359-0912-4CBA-87F8-BCCEDAB60F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C837488-25C1-4A92-ACD9-6270AA1D8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88D3-D91C-4411-BB0B-E2A90D12168E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53A3E49-CC6F-4F21-9D8A-E80DE0A05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368FCCD-432C-4A6A-8354-1DB198A97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6348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28F9A6-ADA4-4B30-A609-CBDE1AEAD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51C6388-602A-4957-B47A-0208C097D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677EC2D-A083-45E7-B634-4A8DE7911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5D3F2B8-0714-451D-80BC-81B53D215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E4DEB27-4BBE-4DC4-A888-7D297AA259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0F0267C-B5BE-4324-8F21-09DDC20B7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4F88-EBE4-4A07-9757-E6CE55B16724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B30EBC1-5B8F-49CE-8336-9E7D1E925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A05AEED-C269-474A-8460-9EFCD87CF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386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287FBD-93A5-444B-9C53-949FDFC77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6BDF454-A596-4396-BB05-5D0A6F0A7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8B616-34FA-40A4-BAF6-19FC3CF36D64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0CF24FC-1684-4F8E-9A89-47F688A83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406AF92-D41A-4367-B25A-29308F36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302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C40C5B94-B1B4-41FE-B18E-9AADBD0E4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C0BDE-C955-439B-A0B9-D849C3995482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C1BAB20-1C72-4924-B97D-B9E7460BB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727CFC5-4D4F-4A6E-90F8-534B4672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6658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E5B362-6AB3-45AB-9095-5C81335F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3B77052-E9B1-437E-A997-5F29CB2AA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645FB73-436A-483D-9939-DA797586D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655828D-4B50-4521-943C-88DAE66F9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74A1-C642-4E78-8843-E2F8C9F0C4E1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9F85479-6FB2-44BE-95E6-250E8D6FE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0750D74-F5DC-4A4B-B0F4-9CF323CCB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261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961106-781E-47B7-9F37-DD600975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63D0229-FF59-4874-9565-6AC1FE184F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55E4447-8FF3-427E-888B-C950226F7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D06DDE1-F83B-411E-8872-B866B9965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FEC6B-3E6A-48D3-92E8-392FECA6A4D9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08CA095-632E-4D5E-897E-DF1D9D176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BD19717-037C-4B90-B0C0-D06EC95C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1977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9B3B6F3-5530-4437-B46B-B06AA1BD1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82E71F9-3110-4947-9CD8-25912984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2048924-79F2-4B55-8463-5501A74C2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831D3-9F59-4518-B450-4287FDCE0B43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C23C8EE-EA0C-4589-BA09-E34D062D2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F96B6DB-0CCE-433C-ABA6-7115FAC48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69158-EBA1-4D01-8C01-77658A5054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541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>
            <a:extLst>
              <a:ext uri="{FF2B5EF4-FFF2-40B4-BE49-F238E27FC236}">
                <a16:creationId xmlns:a16="http://schemas.microsoft.com/office/drawing/2014/main" id="{8DE31916-F4BB-41D1-A68A-C51F8BFE0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3556" t="21518" r="8705" b="11592"/>
          <a:stretch/>
        </p:blipFill>
        <p:spPr bwMode="auto">
          <a:xfrm>
            <a:off x="0" y="-91440"/>
            <a:ext cx="1219200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ko-KR" altLang="ko-KR" sz="4400" b="1" dirty="0"/>
              <a:t>법기 수원지 상류</a:t>
            </a:r>
            <a:r>
              <a:rPr lang="en-US" altLang="ko-KR" sz="4400" b="1" dirty="0"/>
              <a:t> </a:t>
            </a:r>
            <a:r>
              <a:rPr lang="ko-KR" altLang="en-US" sz="4400" b="1" dirty="0"/>
              <a:t>하천</a:t>
            </a:r>
            <a:r>
              <a:rPr lang="ko-KR" altLang="ko-KR" sz="4400" b="1" dirty="0"/>
              <a:t> </a:t>
            </a:r>
            <a:br>
              <a:rPr lang="en-US" altLang="ko-KR" sz="4400" b="1" dirty="0"/>
            </a:br>
            <a:r>
              <a:rPr lang="ko-KR" altLang="en-US" sz="4400" b="1" dirty="0" err="1"/>
              <a:t>저서성</a:t>
            </a:r>
            <a:r>
              <a:rPr lang="ko-KR" altLang="en-US" sz="4400" b="1" dirty="0"/>
              <a:t> 대형무척추동물 군집조사</a:t>
            </a:r>
            <a:endParaRPr lang="ko-KR" altLang="en-US" sz="44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128346" y="3284539"/>
            <a:ext cx="9144000" cy="1309255"/>
          </a:xfrm>
        </p:spPr>
        <p:txBody>
          <a:bodyPr>
            <a:noAutofit/>
          </a:bodyPr>
          <a:lstStyle/>
          <a:p>
            <a:pPr algn="r"/>
            <a:r>
              <a:rPr lang="ko-KR" altLang="en-US" sz="2400" dirty="0"/>
              <a:t>생태와 미래 지식인 협동조합</a:t>
            </a:r>
            <a:endParaRPr lang="en-US" altLang="ko-KR" sz="2400" dirty="0"/>
          </a:p>
          <a:p>
            <a:pPr algn="r"/>
            <a:endParaRPr lang="en-US" altLang="ko-KR" sz="2400" dirty="0"/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D6272BAA-3EE9-415F-8496-A69F83DFB8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476999"/>
            <a:ext cx="2844800" cy="274320"/>
          </a:xfrm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6D56C-D9C5-4B0A-856C-533A3BFF794C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9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2021-12-28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9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F6973816-9CB9-4126-AE37-64E615E72F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640597" y="6476999"/>
            <a:ext cx="4443651" cy="274320"/>
          </a:xfrm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tint val="9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EnFRA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9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9CD02CE0-0B26-44E3-B7B8-1AF882C179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204396" y="6476999"/>
            <a:ext cx="978485" cy="274320"/>
          </a:xfrm>
          <a:ln>
            <a:miter lim="800000"/>
            <a:headEnd/>
            <a:tailEnd/>
          </a:ln>
        </p:spPr>
        <p:txBody>
          <a:bodyPr vert="horz" lIns="68580" tIns="34290" rIns="68580" bIns="34290" rtlCol="0" anchor="ctr"/>
          <a:lstStyle>
            <a:lvl1pPr eaLnBrk="0" hangingPunct="0">
              <a:defRPr kumimoji="1" b="1">
                <a:solidFill>
                  <a:schemeClr val="folHlink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557213" indent="-214313" eaLnBrk="0" hangingPunct="0">
              <a:defRPr kumimoji="1" b="1">
                <a:solidFill>
                  <a:schemeClr val="folHlink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857250" indent="-171450" eaLnBrk="0" hangingPunct="0">
              <a:defRPr kumimoji="1" b="1">
                <a:solidFill>
                  <a:schemeClr val="folHlink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200150" indent="-171450" eaLnBrk="0" hangingPunct="0">
              <a:defRPr kumimoji="1" b="1">
                <a:solidFill>
                  <a:schemeClr val="folHlink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543050" indent="-171450" eaLnBrk="0" hangingPunct="0">
              <a:defRPr kumimoji="1" b="1">
                <a:solidFill>
                  <a:schemeClr val="folHlink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folHlink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folHlink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folHlink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folHlink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FE134-456B-4033-AEE0-4390FE8A28ED}" type="slidenum">
              <a: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D1EAE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ko-KR" sz="1200" b="1" i="0" u="none" strike="noStrike" kern="1200" cap="none" spc="0" normalizeH="0" baseline="0" noProof="0">
              <a:ln>
                <a:noFill/>
              </a:ln>
              <a:solidFill>
                <a:srgbClr val="D1EAEE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grpSp>
        <p:nvGrpSpPr>
          <p:cNvPr id="27" name="Group 10">
            <a:extLst>
              <a:ext uri="{FF2B5EF4-FFF2-40B4-BE49-F238E27FC236}">
                <a16:creationId xmlns:a16="http://schemas.microsoft.com/office/drawing/2014/main" id="{E0F10F01-B1B3-4E6C-B298-3B663FE5EED0}"/>
              </a:ext>
            </a:extLst>
          </p:cNvPr>
          <p:cNvGrpSpPr>
            <a:grpSpLocks/>
          </p:cNvGrpSpPr>
          <p:nvPr/>
        </p:nvGrpSpPr>
        <p:grpSpPr bwMode="auto">
          <a:xfrm>
            <a:off x="37776" y="4969045"/>
            <a:ext cx="9760408" cy="377477"/>
            <a:chOff x="-165" y="1432"/>
            <a:chExt cx="5630" cy="906"/>
          </a:xfrm>
        </p:grpSpPr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E4CC2E4B-4FBE-4DAD-8E6B-6F4386ABC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65" y="2158"/>
              <a:ext cx="4089" cy="138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29" name="Rectangle 22">
              <a:extLst>
                <a:ext uri="{FF2B5EF4-FFF2-40B4-BE49-F238E27FC236}">
                  <a16:creationId xmlns:a16="http://schemas.microsoft.com/office/drawing/2014/main" id="{2E30DD7F-CF99-4D89-B7F5-041272F9A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158"/>
              <a:ext cx="408" cy="18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7099E0A6-1DA8-4155-8C53-3AE3E835F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4" y="2158"/>
              <a:ext cx="413" cy="18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1" name="Rectangle 24">
              <a:extLst>
                <a:ext uri="{FF2B5EF4-FFF2-40B4-BE49-F238E27FC236}">
                  <a16:creationId xmlns:a16="http://schemas.microsoft.com/office/drawing/2014/main" id="{F2631082-3856-436D-B2A7-256B0A7BA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0" y="1978"/>
              <a:ext cx="408" cy="18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3845D8B9-0033-4149-A2F1-93862ADB4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6" y="1798"/>
              <a:ext cx="408" cy="18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3" name="Rectangle 26">
              <a:extLst>
                <a:ext uri="{FF2B5EF4-FFF2-40B4-BE49-F238E27FC236}">
                  <a16:creationId xmlns:a16="http://schemas.microsoft.com/office/drawing/2014/main" id="{92492006-DB3E-4AFF-95A3-A27B69548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" y="1618"/>
              <a:ext cx="408" cy="18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E48B7A5A-2970-4D49-A2AB-7033B555AC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8" y="1432"/>
              <a:ext cx="403" cy="186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971AA7B1-599F-4D02-B04F-3F3BB88A4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4" y="1618"/>
              <a:ext cx="408" cy="18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0D84878F-8D62-4193-BFD5-7A1BAA15C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5" y="1798"/>
              <a:ext cx="403" cy="18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7" name="Rectangle 30">
              <a:extLst>
                <a:ext uri="{FF2B5EF4-FFF2-40B4-BE49-F238E27FC236}">
                  <a16:creationId xmlns:a16="http://schemas.microsoft.com/office/drawing/2014/main" id="{992CECD8-5E47-4593-A359-2AEF1788F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" y="1978"/>
              <a:ext cx="408" cy="18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graphicFrame>
        <p:nvGraphicFramePr>
          <p:cNvPr id="39" name="표 12">
            <a:extLst>
              <a:ext uri="{FF2B5EF4-FFF2-40B4-BE49-F238E27FC236}">
                <a16:creationId xmlns:a16="http://schemas.microsoft.com/office/drawing/2014/main" id="{104EE7D2-1B03-4E8B-A238-0010EB91AAD5}"/>
              </a:ext>
            </a:extLst>
          </p:cNvPr>
          <p:cNvGraphicFramePr>
            <a:graphicFrameLocks noGrp="1"/>
          </p:cNvGraphicFramePr>
          <p:nvPr/>
        </p:nvGraphicFramePr>
        <p:xfrm>
          <a:off x="214281" y="5429264"/>
          <a:ext cx="4476781" cy="1131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6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27244">
                <a:tc>
                  <a:txBody>
                    <a:bodyPr/>
                    <a:lstStyle/>
                    <a:p>
                      <a:pPr algn="l" latinLnBrk="0">
                        <a:spcBef>
                          <a:spcPct val="50000"/>
                        </a:spcBef>
                      </a:pPr>
                      <a:r>
                        <a:rPr kumimoji="0" lang="ko-KR" altLang="en-US" sz="1100" b="0" dirty="0">
                          <a:solidFill>
                            <a:prstClr val="white"/>
                          </a:solidFill>
                          <a:latin typeface="Arial" panose="020B0604020202020204" pitchFamily="34" charset="0"/>
                        </a:rPr>
                        <a:t>생태와 미래 지식인 협동조합</a:t>
                      </a:r>
                      <a:r>
                        <a:rPr kumimoji="0" lang="en-US" altLang="ko-KR" sz="1100" b="0" dirty="0">
                          <a:solidFill>
                            <a:prstClr val="white"/>
                          </a:solidFill>
                          <a:latin typeface="Arial" panose="020B0604020202020204" pitchFamily="34" charset="0"/>
                        </a:rPr>
                        <a:t> (</a:t>
                      </a:r>
                      <a:r>
                        <a:rPr kumimoji="0" lang="ko-KR" altLang="en-US" sz="1100" b="0" dirty="0" err="1">
                          <a:solidFill>
                            <a:prstClr val="white"/>
                          </a:solidFill>
                          <a:latin typeface="Arial" panose="020B0604020202020204" pitchFamily="34" charset="0"/>
                        </a:rPr>
                        <a:t>생미협</a:t>
                      </a:r>
                      <a:r>
                        <a:rPr kumimoji="0" lang="en-US" altLang="ko-KR" sz="1050" b="0" dirty="0">
                          <a:solidFill>
                            <a:prstClr val="white"/>
                          </a:solidFill>
                          <a:latin typeface="Arial" panose="020B0604020202020204" pitchFamily="34" charset="0"/>
                        </a:rPr>
                        <a:t>)</a:t>
                      </a:r>
                    </a:p>
                    <a:p>
                      <a:pPr indent="635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100" b="0" kern="1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부산시  금정구 </a:t>
                      </a:r>
                      <a:r>
                        <a:rPr lang="ko-KR" altLang="en-US" sz="1100" b="0" kern="100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두실로</a:t>
                      </a:r>
                      <a:r>
                        <a:rPr lang="ko-KR" altLang="en-US" sz="1100" b="0" kern="1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altLang="ko-KR" sz="1100" b="0" kern="1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45</a:t>
                      </a:r>
                      <a:r>
                        <a:rPr lang="ko-KR" altLang="en-US" sz="1100" b="0" kern="100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번길</a:t>
                      </a:r>
                      <a:r>
                        <a:rPr lang="ko-KR" altLang="en-US" sz="1100" b="0" kern="1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altLang="ko-KR" sz="1100" b="0" kern="1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21 (</a:t>
                      </a:r>
                      <a:r>
                        <a:rPr lang="ko-KR" altLang="en-US" sz="1100" b="0" kern="100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구서동</a:t>
                      </a:r>
                      <a:r>
                        <a:rPr lang="en-US" altLang="ko-KR" sz="1100" b="0" kern="1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)</a:t>
                      </a:r>
                      <a:endParaRPr lang="en-US" sz="1100" b="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indent="635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Ecology</a:t>
                      </a:r>
                      <a:r>
                        <a:rPr lang="en-US" sz="1100" b="0" kern="1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&amp; Future Research Association (</a:t>
                      </a:r>
                      <a:r>
                        <a:rPr lang="en-US" sz="1100" b="0" kern="100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EnFRA</a:t>
                      </a:r>
                      <a:r>
                        <a:rPr lang="en-US" sz="1100" b="0" kern="1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)</a:t>
                      </a:r>
                    </a:p>
                    <a:p>
                      <a:pPr indent="635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21 </a:t>
                      </a:r>
                      <a:r>
                        <a:rPr lang="en-US" sz="1100" b="0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Dusil-ro</a:t>
                      </a:r>
                      <a:r>
                        <a:rPr lang="en-US" sz="11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, 45 </a:t>
                      </a:r>
                      <a:r>
                        <a:rPr lang="en-US" sz="1100" b="0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beon-gil</a:t>
                      </a:r>
                      <a:r>
                        <a:rPr lang="en-US" sz="11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1100" b="0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Geumjeong-gu</a:t>
                      </a:r>
                      <a:r>
                        <a:rPr lang="en-US" sz="11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, </a:t>
                      </a:r>
                      <a:endParaRPr lang="ko-KR" sz="1600" b="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indent="635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Busan</a:t>
                      </a:r>
                      <a:r>
                        <a:rPr lang="en-US" sz="11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609-802 Republic of Korea</a:t>
                      </a:r>
                    </a:p>
                    <a:p>
                      <a:pPr marL="0" marR="0" indent="63500" algn="l" defTabSz="914400" rtl="0" eaLnBrk="1" fontAlgn="auto" latinLnBrk="1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82-051-512-2262, 82-010-4123-2261</a:t>
                      </a:r>
                      <a:endParaRPr lang="ko-KR" sz="1600" b="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굴림"/>
                        <a:ea typeface="맑은 고딕"/>
                        <a:cs typeface="굴림"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892312" y="38532"/>
            <a:ext cx="2123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2021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년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12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월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일</a:t>
            </a:r>
          </a:p>
        </p:txBody>
      </p:sp>
    </p:spTree>
    <p:extLst>
      <p:ext uri="{BB962C8B-B14F-4D97-AF65-F5344CB8AC3E}">
        <p14:creationId xmlns:p14="http://schemas.microsoft.com/office/powerpoint/2010/main" val="3927581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95F7A5B3-524A-400D-A4A0-6BCEC6FD4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9" t="12200" r="38581" b="15701"/>
          <a:stretch/>
        </p:blipFill>
        <p:spPr>
          <a:xfrm>
            <a:off x="18188" y="0"/>
            <a:ext cx="12173811" cy="6858000"/>
          </a:xfrm>
          <a:prstGeom prst="rect">
            <a:avLst/>
          </a:prstGeom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3200" b="1" dirty="0"/>
              <a:t>종 풍부도 분포 비교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3939-AC2B-4C9A-96CF-414E5119926D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11" name="바닥글 개체 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 err="1"/>
              <a:t>EnFRA</a:t>
            </a:r>
            <a:endParaRPr lang="ko-KR" altLang="en-US" dirty="0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10</a:t>
            </a:fld>
            <a:endParaRPr lang="ko-KR" altLang="en-US"/>
          </a:p>
        </p:txBody>
      </p:sp>
      <p:graphicFrame>
        <p:nvGraphicFramePr>
          <p:cNvPr id="13" name="차트 12">
            <a:extLst>
              <a:ext uri="{FF2B5EF4-FFF2-40B4-BE49-F238E27FC236}">
                <a16:creationId xmlns:a16="http://schemas.microsoft.com/office/drawing/2014/main" id="{13EBDD1F-6097-409D-9A27-5B616BC380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9161635"/>
              </p:ext>
            </p:extLst>
          </p:nvPr>
        </p:nvGraphicFramePr>
        <p:xfrm>
          <a:off x="6110887" y="1688527"/>
          <a:ext cx="5242913" cy="378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차트 13">
            <a:extLst>
              <a:ext uri="{FF2B5EF4-FFF2-40B4-BE49-F238E27FC236}">
                <a16:creationId xmlns:a16="http://schemas.microsoft.com/office/drawing/2014/main" id="{859EA94B-C21D-430C-9AFE-24014C1CC6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7765461"/>
              </p:ext>
            </p:extLst>
          </p:nvPr>
        </p:nvGraphicFramePr>
        <p:xfrm>
          <a:off x="447919" y="1688527"/>
          <a:ext cx="5648081" cy="378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angle 7">
            <a:extLst>
              <a:ext uri="{FF2B5EF4-FFF2-40B4-BE49-F238E27FC236}">
                <a16:creationId xmlns:a16="http://schemas.microsoft.com/office/drawing/2014/main" id="{1CA2E96D-2D96-4C90-85BC-94B51093EA92}"/>
              </a:ext>
            </a:extLst>
          </p:cNvPr>
          <p:cNvSpPr/>
          <p:nvPr/>
        </p:nvSpPr>
        <p:spPr>
          <a:xfrm>
            <a:off x="1223537" y="5440145"/>
            <a:ext cx="9610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ko-KR" sz="1400" dirty="0"/>
              <a:t>YBK</a:t>
            </a:r>
            <a:r>
              <a:rPr lang="ko-KR" altLang="en-US" sz="1400" dirty="0"/>
              <a:t>가 다른 두 지점에 비해 종수가 많고 다양성이 높음</a:t>
            </a:r>
            <a:r>
              <a:rPr lang="en-US" altLang="ko-KR" sz="1400" dirty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ko-KR" sz="1400" dirty="0"/>
              <a:t>YBK</a:t>
            </a:r>
            <a:r>
              <a:rPr lang="ko-KR" altLang="en-US" sz="1400" dirty="0"/>
              <a:t>는 </a:t>
            </a:r>
            <a:r>
              <a:rPr lang="en-US" altLang="ko-KR" sz="1400" dirty="0"/>
              <a:t>2006</a:t>
            </a:r>
            <a:r>
              <a:rPr lang="ko-KR" altLang="en-US" sz="1400" dirty="0"/>
              <a:t>년</a:t>
            </a:r>
            <a:r>
              <a:rPr lang="en-US" altLang="ko-KR" sz="1400" dirty="0"/>
              <a:t>, 2013</a:t>
            </a:r>
            <a:r>
              <a:rPr lang="ko-KR" altLang="en-US" sz="1400" dirty="0"/>
              <a:t>년</a:t>
            </a:r>
            <a:r>
              <a:rPr lang="en-US" altLang="ko-KR" sz="1400" dirty="0"/>
              <a:t>, 2020</a:t>
            </a:r>
            <a:r>
              <a:rPr lang="ko-KR" altLang="en-US" sz="1400" dirty="0"/>
              <a:t>년 비슷한 종분포도를 보이며 상대적으로 안정성을 유지하고 있음 </a:t>
            </a:r>
            <a:endParaRPr lang="en-US" altLang="ko-KR" sz="1400" dirty="0"/>
          </a:p>
          <a:p>
            <a:pPr marL="342900" indent="-342900">
              <a:buFont typeface="+mj-lt"/>
              <a:buAutoNum type="arabicPeriod"/>
            </a:pPr>
            <a:r>
              <a:rPr lang="en-US" altLang="ko-KR" sz="1400" dirty="0"/>
              <a:t>THP</a:t>
            </a:r>
            <a:r>
              <a:rPr lang="ko-KR" altLang="en-US" sz="1400" dirty="0"/>
              <a:t>는 </a:t>
            </a:r>
            <a:r>
              <a:rPr lang="en-US" altLang="ko-KR" sz="1400" dirty="0"/>
              <a:t>2006</a:t>
            </a:r>
            <a:r>
              <a:rPr lang="ko-KR" altLang="en-US" sz="1400" dirty="0"/>
              <a:t>년에 종수가 작고 교란이 심했으나 회복되고 있는 추세임</a:t>
            </a:r>
            <a:r>
              <a:rPr lang="en-US" altLang="ko-KR" sz="1400" dirty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ko-KR" sz="1400" dirty="0"/>
              <a:t>YSC</a:t>
            </a:r>
            <a:r>
              <a:rPr lang="ko-KR" altLang="en-US" sz="1400" dirty="0"/>
              <a:t>에서는 </a:t>
            </a:r>
            <a:r>
              <a:rPr lang="en-US" altLang="ko-KR" sz="1400" dirty="0"/>
              <a:t>2006</a:t>
            </a:r>
            <a:r>
              <a:rPr lang="ko-KR" altLang="en-US" sz="1400" dirty="0"/>
              <a:t>년에 비해 </a:t>
            </a:r>
            <a:r>
              <a:rPr lang="en-US" altLang="ko-KR" sz="1400" dirty="0"/>
              <a:t>2013</a:t>
            </a:r>
            <a:r>
              <a:rPr lang="ko-KR" altLang="en-US" sz="1400" dirty="0"/>
              <a:t>년</a:t>
            </a:r>
            <a:r>
              <a:rPr lang="en-US" altLang="ko-KR" sz="1400" dirty="0"/>
              <a:t>, 2020</a:t>
            </a:r>
            <a:r>
              <a:rPr lang="ko-KR" altLang="en-US" sz="1400" dirty="0"/>
              <a:t>년 종수가 증가하고 종 풍부도가 높아짐</a:t>
            </a:r>
            <a:r>
              <a:rPr lang="en-US" altLang="ko-KR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9015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1A81B08C-4A56-41CD-9B1B-C4980BD3E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9" t="12200" r="38581" b="15701"/>
          <a:stretch/>
        </p:blipFill>
        <p:spPr>
          <a:xfrm>
            <a:off x="18188" y="0"/>
            <a:ext cx="12173811" cy="6858000"/>
          </a:xfrm>
          <a:prstGeom prst="rect">
            <a:avLst/>
          </a:prstGeom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3200" b="1" dirty="0"/>
              <a:t>수질지표생물군 및 </a:t>
            </a:r>
            <a:r>
              <a:rPr lang="ko-KR" altLang="en-US" sz="3200" b="1" dirty="0" err="1"/>
              <a:t>주요출현종</a:t>
            </a:r>
            <a:endParaRPr lang="ko-KR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669" y="6232548"/>
            <a:ext cx="11976847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ko-KR" altLang="en-US" sz="1150" dirty="0"/>
              <a:t>전체적으로 깔따구가 많이 나타났으나 </a:t>
            </a:r>
            <a:r>
              <a:rPr lang="en-US" altLang="ko-KR" sz="1150" dirty="0"/>
              <a:t>YBK</a:t>
            </a:r>
            <a:r>
              <a:rPr lang="ko-KR" altLang="en-US" sz="1150" dirty="0"/>
              <a:t>에서는 청정하천에서 출현하는 강도래</a:t>
            </a:r>
            <a:r>
              <a:rPr lang="en-US" altLang="ko-KR" sz="1150" dirty="0"/>
              <a:t>, </a:t>
            </a:r>
            <a:r>
              <a:rPr lang="ko-KR" altLang="en-US" sz="1150" dirty="0" err="1"/>
              <a:t>몽땅하루살이</a:t>
            </a:r>
            <a:r>
              <a:rPr lang="en-US" altLang="ko-KR" sz="1150" dirty="0"/>
              <a:t>, </a:t>
            </a:r>
            <a:r>
              <a:rPr lang="ko-KR" altLang="en-US" sz="1150" dirty="0" err="1"/>
              <a:t>광택날도래가</a:t>
            </a:r>
            <a:r>
              <a:rPr lang="ko-KR" altLang="en-US" sz="1150" dirty="0"/>
              <a:t> 다양하게 채집되었음</a:t>
            </a:r>
            <a:r>
              <a:rPr lang="en-US" altLang="ko-KR" sz="1150" dirty="0"/>
              <a:t>.</a:t>
            </a:r>
            <a:r>
              <a:rPr lang="ko-KR" altLang="en-US" sz="1150" dirty="0"/>
              <a:t> </a:t>
            </a:r>
            <a:endParaRPr lang="en-US" altLang="ko-KR" sz="1150" dirty="0"/>
          </a:p>
          <a:p>
            <a:pPr marL="228600" indent="-228600">
              <a:buFont typeface="+mj-lt"/>
              <a:buAutoNum type="arabicPeriod"/>
            </a:pPr>
            <a:r>
              <a:rPr lang="en-US" altLang="ko-KR" sz="1150" dirty="0"/>
              <a:t>THP</a:t>
            </a:r>
            <a:r>
              <a:rPr lang="ko-KR" altLang="en-US" sz="1150" dirty="0"/>
              <a:t>는 </a:t>
            </a:r>
            <a:r>
              <a:rPr lang="en-US" altLang="ko-KR" sz="1150" dirty="0"/>
              <a:t>2006</a:t>
            </a:r>
            <a:r>
              <a:rPr lang="ko-KR" altLang="en-US" sz="1150" dirty="0"/>
              <a:t>년에 오염된 하천</a:t>
            </a:r>
            <a:r>
              <a:rPr lang="en-US" altLang="ko-KR" sz="1150" dirty="0"/>
              <a:t>(</a:t>
            </a:r>
            <a:r>
              <a:rPr lang="ko-KR" altLang="en-US" sz="1150" dirty="0"/>
              <a:t>예</a:t>
            </a:r>
            <a:r>
              <a:rPr lang="en-US" altLang="ko-KR" sz="1150" dirty="0"/>
              <a:t>, </a:t>
            </a:r>
            <a:r>
              <a:rPr lang="ko-KR" altLang="en-US" sz="1150" dirty="0"/>
              <a:t>실지렁이</a:t>
            </a:r>
            <a:r>
              <a:rPr lang="en-US" altLang="ko-KR" sz="1150" dirty="0"/>
              <a:t>)</a:t>
            </a:r>
            <a:r>
              <a:rPr lang="ko-KR" altLang="en-US" sz="1150" dirty="0"/>
              <a:t>에 나타나는 분류군이 많이 출현하였으나 </a:t>
            </a:r>
            <a:r>
              <a:rPr lang="en-US" altLang="ko-KR" sz="1150" dirty="0"/>
              <a:t>2020</a:t>
            </a:r>
            <a:r>
              <a:rPr lang="ko-KR" altLang="en-US" sz="1150" dirty="0"/>
              <a:t>년에는 </a:t>
            </a:r>
            <a:r>
              <a:rPr lang="ko-KR" altLang="en-US" sz="1150" dirty="0" err="1"/>
              <a:t>개똥하루살이</a:t>
            </a:r>
            <a:r>
              <a:rPr lang="en-US" altLang="ko-KR" sz="1150" dirty="0"/>
              <a:t>, </a:t>
            </a:r>
            <a:r>
              <a:rPr lang="ko-KR" altLang="en-US" sz="1150" dirty="0" err="1"/>
              <a:t>줄날도래류가</a:t>
            </a:r>
            <a:r>
              <a:rPr lang="ko-KR" altLang="en-US" sz="1150" dirty="0"/>
              <a:t> 채집되어 하천이 회복되는 추세가 보임 </a:t>
            </a:r>
            <a:r>
              <a:rPr lang="en-US" altLang="ko-KR" sz="1150" dirty="0"/>
              <a:t>.</a:t>
            </a:r>
            <a:r>
              <a:rPr lang="ko-KR" altLang="en-US" sz="1150" dirty="0"/>
              <a:t> </a:t>
            </a:r>
            <a:endParaRPr lang="en-US" altLang="ko-KR" sz="1150" dirty="0"/>
          </a:p>
          <a:p>
            <a:pPr marL="228600" indent="-228600">
              <a:buFont typeface="+mj-lt"/>
              <a:buAutoNum type="arabicPeriod"/>
            </a:pPr>
            <a:r>
              <a:rPr lang="en-US" altLang="ko-KR" sz="1150" dirty="0"/>
              <a:t>YSC</a:t>
            </a:r>
            <a:r>
              <a:rPr lang="ko-KR" altLang="en-US" sz="1150" dirty="0"/>
              <a:t>에는 중간정도 오염에 적응된 분류군이 골고루 출현하였음</a:t>
            </a:r>
            <a:r>
              <a:rPr lang="en-US" altLang="ko-KR" sz="1150" dirty="0"/>
              <a:t>.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11</a:t>
            </a:fld>
            <a:endParaRPr lang="ko-KR" altLang="en-US" dirty="0"/>
          </a:p>
        </p:txBody>
      </p:sp>
      <p:graphicFrame>
        <p:nvGraphicFramePr>
          <p:cNvPr id="10" name="내용 개체 틀 9">
            <a:extLst>
              <a:ext uri="{FF2B5EF4-FFF2-40B4-BE49-F238E27FC236}">
                <a16:creationId xmlns:a16="http://schemas.microsoft.com/office/drawing/2014/main" id="{1C01C6A0-4503-4144-B0E0-FA34A9DDD6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162448"/>
              </p:ext>
            </p:extLst>
          </p:nvPr>
        </p:nvGraphicFramePr>
        <p:xfrm>
          <a:off x="4723056" y="1780732"/>
          <a:ext cx="7352277" cy="40915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091">
                  <a:extLst>
                    <a:ext uri="{9D8B030D-6E8A-4147-A177-3AD203B41FA5}">
                      <a16:colId xmlns:a16="http://schemas.microsoft.com/office/drawing/2014/main" val="45069825"/>
                    </a:ext>
                  </a:extLst>
                </a:gridCol>
                <a:gridCol w="912210">
                  <a:extLst>
                    <a:ext uri="{9D8B030D-6E8A-4147-A177-3AD203B41FA5}">
                      <a16:colId xmlns:a16="http://schemas.microsoft.com/office/drawing/2014/main" val="2616889698"/>
                    </a:ext>
                  </a:extLst>
                </a:gridCol>
                <a:gridCol w="773931">
                  <a:extLst>
                    <a:ext uri="{9D8B030D-6E8A-4147-A177-3AD203B41FA5}">
                      <a16:colId xmlns:a16="http://schemas.microsoft.com/office/drawing/2014/main" val="2189252043"/>
                    </a:ext>
                  </a:extLst>
                </a:gridCol>
                <a:gridCol w="829824">
                  <a:extLst>
                    <a:ext uri="{9D8B030D-6E8A-4147-A177-3AD203B41FA5}">
                      <a16:colId xmlns:a16="http://schemas.microsoft.com/office/drawing/2014/main" val="399569858"/>
                    </a:ext>
                  </a:extLst>
                </a:gridCol>
                <a:gridCol w="722037">
                  <a:extLst>
                    <a:ext uri="{9D8B030D-6E8A-4147-A177-3AD203B41FA5}">
                      <a16:colId xmlns:a16="http://schemas.microsoft.com/office/drawing/2014/main" val="3282961475"/>
                    </a:ext>
                  </a:extLst>
                </a:gridCol>
                <a:gridCol w="754053">
                  <a:extLst>
                    <a:ext uri="{9D8B030D-6E8A-4147-A177-3AD203B41FA5}">
                      <a16:colId xmlns:a16="http://schemas.microsoft.com/office/drawing/2014/main" val="1365158377"/>
                    </a:ext>
                  </a:extLst>
                </a:gridCol>
                <a:gridCol w="690020">
                  <a:extLst>
                    <a:ext uri="{9D8B030D-6E8A-4147-A177-3AD203B41FA5}">
                      <a16:colId xmlns:a16="http://schemas.microsoft.com/office/drawing/2014/main" val="3150012464"/>
                    </a:ext>
                  </a:extLst>
                </a:gridCol>
                <a:gridCol w="722037">
                  <a:extLst>
                    <a:ext uri="{9D8B030D-6E8A-4147-A177-3AD203B41FA5}">
                      <a16:colId xmlns:a16="http://schemas.microsoft.com/office/drawing/2014/main" val="2819331202"/>
                    </a:ext>
                  </a:extLst>
                </a:gridCol>
                <a:gridCol w="722037">
                  <a:extLst>
                    <a:ext uri="{9D8B030D-6E8A-4147-A177-3AD203B41FA5}">
                      <a16:colId xmlns:a16="http://schemas.microsoft.com/office/drawing/2014/main" val="558418985"/>
                    </a:ext>
                  </a:extLst>
                </a:gridCol>
                <a:gridCol w="722037">
                  <a:extLst>
                    <a:ext uri="{9D8B030D-6E8A-4147-A177-3AD203B41FA5}">
                      <a16:colId xmlns:a16="http://schemas.microsoft.com/office/drawing/2014/main" val="3992174629"/>
                    </a:ext>
                  </a:extLst>
                </a:gridCol>
              </a:tblGrid>
              <a:tr h="33030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</a:rPr>
                        <a:t>지점      순위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YBK_2006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YBK_2013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YBK_2020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YSC_2006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YSC_2013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YSC_2020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THP_2006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THP_2013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THP_2020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4219948"/>
                  </a:ext>
                </a:extLst>
              </a:tr>
              <a:tr h="1699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깔따구류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깔따구류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깔따구류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줄날도래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</a:rPr>
                        <a:t>물벌레류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깔따구류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실지렁이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깔따구류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깔따구류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7966400"/>
                  </a:ext>
                </a:extLst>
              </a:tr>
              <a:tr h="2565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2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동양줄날도래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</a:rPr>
                        <a:t>다슬기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세갈래하루살이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깔따구류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깔따구류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명주각다귀</a:t>
                      </a:r>
                      <a:r>
                        <a:rPr lang="ko-KR" altLang="en-US" sz="700" u="none" strike="noStrike" dirty="0">
                          <a:effectLst/>
                        </a:rPr>
                        <a:t> </a:t>
                      </a:r>
                      <a:r>
                        <a:rPr lang="en-US" sz="700" u="none" strike="noStrike" dirty="0" err="1">
                          <a:effectLst/>
                        </a:rPr>
                        <a:t>KUa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깔따구류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등줄하루살이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물벌레류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860589"/>
                  </a:ext>
                </a:extLst>
              </a:tr>
              <a:tr h="2565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3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세갈래하루살이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토우민강도래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두점하루살이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통날도래</a:t>
                      </a:r>
                      <a:r>
                        <a:rPr lang="ko-KR" altLang="en-US" sz="700" u="none" strike="noStrike" dirty="0">
                          <a:effectLst/>
                        </a:rPr>
                        <a:t> </a:t>
                      </a:r>
                      <a:r>
                        <a:rPr lang="en-US" sz="700" u="none" strike="noStrike" dirty="0" err="1">
                          <a:effectLst/>
                        </a:rPr>
                        <a:t>KUa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물달팽이류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등줄하루살이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물달팽이류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꼬마줄날도래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개똥하루살이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7211172"/>
                  </a:ext>
                </a:extLst>
              </a:tr>
              <a:tr h="2565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</a:rPr>
                        <a:t>4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네모집날도래 </a:t>
                      </a:r>
                      <a:r>
                        <a:rPr lang="en-US" altLang="ko-KR" sz="700" u="none" strike="noStrike">
                          <a:effectLst/>
                        </a:rPr>
                        <a:t>KUa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메추리강도래류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녹색강도래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애날도래 </a:t>
                      </a:r>
                      <a:r>
                        <a:rPr lang="en-US" sz="700" u="none" strike="noStrike">
                          <a:effectLst/>
                        </a:rPr>
                        <a:t>KUa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플라나리아류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동양줄날도래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입술하루살이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개똥하루살이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왼돌이물달팽이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213999"/>
                  </a:ext>
                </a:extLst>
              </a:tr>
              <a:tr h="2565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한국강도래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녹색강도래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광택날도래 </a:t>
                      </a:r>
                      <a:r>
                        <a:rPr lang="en-US" sz="700" u="none" strike="noStrike">
                          <a:effectLst/>
                        </a:rPr>
                        <a:t>KUa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등줄하루살이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꼬마줄날도래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플라나리아류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돌거머리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줄날도래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플라나리아류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8432466"/>
                  </a:ext>
                </a:extLst>
              </a:tr>
              <a:tr h="2565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6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토우민강도래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톡토기류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흰부채하루살이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명주각다귀 </a:t>
                      </a:r>
                      <a:r>
                        <a:rPr lang="en-US" sz="700" u="none" strike="noStrike">
                          <a:effectLst/>
                        </a:rPr>
                        <a:t>KUa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개똥하루살이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줄날도래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개똥하루살이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애날도래 </a:t>
                      </a:r>
                      <a:r>
                        <a:rPr lang="en-US" sz="700" u="none" strike="noStrike">
                          <a:effectLst/>
                        </a:rPr>
                        <a:t>KUa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물달팽이류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4652990"/>
                  </a:ext>
                </a:extLst>
              </a:tr>
              <a:tr h="2565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</a:rPr>
                        <a:t>7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명주각다귀 </a:t>
                      </a:r>
                      <a:r>
                        <a:rPr lang="en-US" sz="700" u="none" strike="noStrike">
                          <a:effectLst/>
                        </a:rPr>
                        <a:t>KUa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</a:rPr>
                        <a:t>먹파리류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몽땅하루살이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등딱지하루살이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재첩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흰점줄날도래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또아리물달팽이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등딱지하루살이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명주각다귀 </a:t>
                      </a:r>
                      <a:r>
                        <a:rPr lang="en-US" sz="700" u="none" strike="noStrike">
                          <a:effectLst/>
                        </a:rPr>
                        <a:t>KUa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4208577"/>
                  </a:ext>
                </a:extLst>
              </a:tr>
              <a:tr h="2565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8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실지렁이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긴개울등에 </a:t>
                      </a:r>
                      <a:r>
                        <a:rPr lang="en-US" sz="700" u="none" strike="noStrike">
                          <a:effectLst/>
                        </a:rPr>
                        <a:t>KUb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콩알하루살이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실지렁이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물삿갓벌레과 </a:t>
                      </a:r>
                      <a:r>
                        <a:rPr lang="en-US" altLang="ko-KR" sz="700" u="none" strike="noStrike">
                          <a:effectLst/>
                        </a:rPr>
                        <a:t>KUa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개똥하루살이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플라나리아류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</a:rPr>
                        <a:t>물벌레류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꼬마줄날도래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513093"/>
                  </a:ext>
                </a:extLst>
              </a:tr>
              <a:tr h="2565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9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몽땅하루살이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뱀잠자리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검정날개각다귀 </a:t>
                      </a:r>
                      <a:r>
                        <a:rPr lang="en-US" altLang="ko-KR" sz="700" u="none" strike="noStrike">
                          <a:effectLst/>
                        </a:rPr>
                        <a:t>KUa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애호랑하루살이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실지렁이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방울하루살이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넙적거머리류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플라나리아류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줄날도래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9012057"/>
                  </a:ext>
                </a:extLst>
              </a:tr>
              <a:tr h="2565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</a:rPr>
                        <a:t>10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꼬마줄날도래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민강도래 </a:t>
                      </a:r>
                      <a:r>
                        <a:rPr lang="en-US" sz="700" u="none" strike="noStrike">
                          <a:effectLst/>
                        </a:rPr>
                        <a:t>KUb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두갈래하루살이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나도꼬마하루살이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등딱지하루살이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</a:rPr>
                        <a:t>물벌레류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네점하루살이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</a:rPr>
                        <a:t>나방파리 </a:t>
                      </a:r>
                      <a:r>
                        <a:rPr lang="en-US" sz="700" u="none" strike="noStrike" dirty="0" err="1">
                          <a:effectLst/>
                        </a:rPr>
                        <a:t>KUa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실지렁이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7569014"/>
                  </a:ext>
                </a:extLst>
              </a:tr>
              <a:tr h="2565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11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두갈래하루살이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등에모기류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알꽃벼룩류</a:t>
                      </a:r>
                      <a:r>
                        <a:rPr lang="en-US" altLang="ko-KR" sz="700" u="none" strike="noStrike">
                          <a:effectLst/>
                        </a:rPr>
                        <a:t>(</a:t>
                      </a:r>
                      <a:r>
                        <a:rPr lang="ko-KR" altLang="en-US" sz="700" u="none" strike="noStrike">
                          <a:effectLst/>
                        </a:rPr>
                        <a:t>유충</a:t>
                      </a:r>
                      <a:r>
                        <a:rPr lang="en-US" altLang="ko-KR" sz="700" u="none" strike="noStrike">
                          <a:effectLst/>
                        </a:rPr>
                        <a:t>)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동양줄날도래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줄날도래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애호랑하루살이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</a:rPr>
                        <a:t>나방파리 </a:t>
                      </a:r>
                      <a:r>
                        <a:rPr lang="en-US" sz="700" u="none" strike="noStrike" dirty="0" err="1">
                          <a:effectLst/>
                        </a:rPr>
                        <a:t>KUa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돌거머리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돌거머리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0644937"/>
                  </a:ext>
                </a:extLst>
              </a:tr>
              <a:tr h="2565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12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흰부채하루살이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광택날도래 </a:t>
                      </a:r>
                      <a:r>
                        <a:rPr lang="en-US" sz="700" u="none" strike="noStrike">
                          <a:effectLst/>
                        </a:rPr>
                        <a:t>KUa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애호랑하루살이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네점하루살이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다슬기류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세갈래하루살이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멧모기 </a:t>
                      </a:r>
                      <a:r>
                        <a:rPr lang="en-US" sz="700" u="none" strike="noStrike">
                          <a:effectLst/>
                        </a:rPr>
                        <a:t>KUa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애호랑하루살이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넙적거머리류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1056727"/>
                  </a:ext>
                </a:extLst>
              </a:tr>
              <a:tr h="2565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13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애기각다귀 </a:t>
                      </a:r>
                      <a:r>
                        <a:rPr lang="en-US" sz="700" u="none" strike="noStrike">
                          <a:effectLst/>
                        </a:rPr>
                        <a:t>KUa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흰배민강도래 </a:t>
                      </a:r>
                      <a:r>
                        <a:rPr lang="en-US" altLang="ko-KR" sz="700" u="none" strike="noStrike">
                          <a:effectLst/>
                        </a:rPr>
                        <a:t>KUa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깜장하루살이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콩알하루살이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등줄하루살이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콩알하루살이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동양줄날도래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실지렁이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조개넙적거머리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1749911"/>
                  </a:ext>
                </a:extLst>
              </a:tr>
              <a:tr h="2565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14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무늬하루살이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입술날도래 </a:t>
                      </a:r>
                      <a:r>
                        <a:rPr lang="en-US" sz="700" u="none" strike="noStrike">
                          <a:effectLst/>
                        </a:rPr>
                        <a:t>KUa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진강도래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참다슬기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흰점줄날도래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등딱지하루살이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연가시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넙적거머리류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또아리물달팽이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3720305"/>
                  </a:ext>
                </a:extLst>
              </a:tr>
              <a:tr h="2565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15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광택날도래 </a:t>
                      </a:r>
                      <a:r>
                        <a:rPr lang="en-US" sz="700" u="none" strike="noStrike">
                          <a:effectLst/>
                        </a:rPr>
                        <a:t>KUa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민하루살이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네모집날도래 </a:t>
                      </a:r>
                      <a:r>
                        <a:rPr lang="en-US" altLang="ko-KR" sz="700" u="none" strike="noStrike">
                          <a:effectLst/>
                        </a:rPr>
                        <a:t>KUa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다슬기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명주각다귀 </a:t>
                      </a:r>
                      <a:r>
                        <a:rPr lang="en-US" sz="700" u="none" strike="noStrike">
                          <a:effectLst/>
                        </a:rPr>
                        <a:t>KUa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꼬마줄날도래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 err="1">
                          <a:effectLst/>
                        </a:rPr>
                        <a:t>참다슬기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물달팽이류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</a:rPr>
                        <a:t>다슬기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7040908"/>
                  </a:ext>
                </a:extLst>
              </a:tr>
            </a:tbl>
          </a:graphicData>
        </a:graphic>
      </p:graphicFrame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CE65F2B-DCD7-4B54-86DB-3834655BF15A}"/>
              </a:ext>
            </a:extLst>
          </p:cNvPr>
          <p:cNvCxnSpPr>
            <a:cxnSpLocks/>
          </p:cNvCxnSpPr>
          <p:nvPr/>
        </p:nvCxnSpPr>
        <p:spPr>
          <a:xfrm>
            <a:off x="838200" y="1753405"/>
            <a:ext cx="977900" cy="3928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>
            <a:extLst>
              <a:ext uri="{FF2B5EF4-FFF2-40B4-BE49-F238E27FC236}">
                <a16:creationId xmlns:a16="http://schemas.microsoft.com/office/drawing/2014/main" id="{A9EFB53D-EA78-4EFE-951E-FB7C5CA23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69" y="1752589"/>
            <a:ext cx="4507906" cy="40578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AC5EB6-CD44-4BC5-9DE6-8B8C01B453FA}"/>
              </a:ext>
            </a:extLst>
          </p:cNvPr>
          <p:cNvSpPr txBox="1"/>
          <p:nvPr/>
        </p:nvSpPr>
        <p:spPr>
          <a:xfrm>
            <a:off x="116669" y="5810391"/>
            <a:ext cx="48675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dirty="0"/>
              <a:t>(</a:t>
            </a:r>
            <a:r>
              <a:rPr lang="ko-KR" altLang="en-US" sz="900" dirty="0"/>
              <a:t>국립생물환경자원관</a:t>
            </a:r>
            <a:r>
              <a:rPr lang="en-US" altLang="ko-KR" sz="900" dirty="0"/>
              <a:t>, http://species.nibr.go.kr/UPLOAD/CMS/508/content.htm)</a:t>
            </a:r>
            <a:endParaRPr lang="ko-KR" altLang="en-US" sz="900" dirty="0"/>
          </a:p>
        </p:txBody>
      </p:sp>
    </p:spTree>
    <p:extLst>
      <p:ext uri="{BB962C8B-B14F-4D97-AF65-F5344CB8AC3E}">
        <p14:creationId xmlns:p14="http://schemas.microsoft.com/office/powerpoint/2010/main" val="3172268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13AAFA48-19F2-4248-8EFB-427A444CD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9" t="12200" r="38581" b="15701"/>
          <a:stretch/>
        </p:blipFill>
        <p:spPr>
          <a:xfrm>
            <a:off x="18189" y="0"/>
            <a:ext cx="12173809" cy="6857999"/>
          </a:xfrm>
          <a:prstGeom prst="rect">
            <a:avLst/>
          </a:prstGeom>
        </p:spPr>
      </p:pic>
      <p:sp>
        <p:nvSpPr>
          <p:cNvPr id="13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US" altLang="ko-KR" sz="3200" b="1" dirty="0"/>
            </a:br>
            <a:r>
              <a:rPr lang="en-US" altLang="ko-KR" sz="3200" b="1" dirty="0"/>
              <a:t>	</a:t>
            </a:r>
            <a:br>
              <a:rPr lang="en-US" altLang="ko-KR" sz="3200" b="1" dirty="0"/>
            </a:br>
            <a:br>
              <a:rPr lang="en-US" altLang="ko-KR" sz="3200" b="1" dirty="0"/>
            </a:br>
            <a:r>
              <a:rPr lang="ko-KR" altLang="en-US" sz="3200" b="1" dirty="0"/>
              <a:t>주요 </a:t>
            </a:r>
            <a:r>
              <a:rPr lang="ko-KR" altLang="en-US" sz="3200" b="1" dirty="0" err="1"/>
              <a:t>출현종</a:t>
            </a:r>
            <a:r>
              <a:rPr lang="en-US" altLang="ko-KR" sz="3200" b="1" dirty="0"/>
              <a:t>: </a:t>
            </a:r>
            <a:br>
              <a:rPr lang="en-US" altLang="ko-KR" sz="3200" b="1" dirty="0"/>
            </a:br>
            <a:r>
              <a:rPr lang="ko-KR" altLang="en-US" sz="3200" b="1" dirty="0" err="1"/>
              <a:t>한국큰그물강도래</a:t>
            </a:r>
            <a:r>
              <a:rPr lang="en-US" altLang="ko-KR" sz="3200" b="1" dirty="0"/>
              <a:t>(</a:t>
            </a:r>
            <a:r>
              <a:rPr lang="en-US" altLang="ko-KR" sz="3200" b="1" i="1" dirty="0" err="1"/>
              <a:t>Pteronacys</a:t>
            </a:r>
            <a:r>
              <a:rPr lang="en-US" altLang="ko-KR" sz="3200" b="1" i="1" dirty="0"/>
              <a:t> </a:t>
            </a:r>
            <a:r>
              <a:rPr lang="en-US" altLang="ko-KR" sz="3200" b="1" i="1" dirty="0" err="1"/>
              <a:t>macra</a:t>
            </a:r>
            <a:r>
              <a:rPr lang="en-US" altLang="ko-KR" sz="3200" b="1" i="1" dirty="0"/>
              <a:t>  </a:t>
            </a:r>
            <a:r>
              <a:rPr lang="en-US" altLang="ko-KR" sz="3200" b="1" dirty="0"/>
              <a:t>Ra, </a:t>
            </a:r>
            <a:r>
              <a:rPr lang="en-US" altLang="ko-KR" sz="3200" b="1" dirty="0" err="1"/>
              <a:t>Baik</a:t>
            </a:r>
            <a:r>
              <a:rPr lang="en-US" altLang="ko-KR" sz="3200" b="1" dirty="0"/>
              <a:t> and Cho )</a:t>
            </a:r>
            <a:br>
              <a:rPr lang="ko-KR" altLang="en-US" sz="3200" dirty="0"/>
            </a:br>
            <a:r>
              <a:rPr lang="en-US" altLang="ko-KR" sz="3200" b="1" dirty="0"/>
              <a:t>	</a:t>
            </a:r>
            <a:br>
              <a:rPr lang="en-US" altLang="ko-KR" sz="3200" b="1" dirty="0"/>
            </a:br>
            <a:br>
              <a:rPr lang="en-US" altLang="ko-KR" sz="3200" b="1" dirty="0"/>
            </a:br>
            <a:endParaRPr lang="ko-KR" altLang="en-US" sz="3200" dirty="0"/>
          </a:p>
        </p:txBody>
      </p:sp>
      <p:sp>
        <p:nvSpPr>
          <p:cNvPr id="14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ko-KR" altLang="en-US" sz="1800" b="1" dirty="0" err="1">
                <a:solidFill>
                  <a:schemeClr val="accent1"/>
                </a:solidFill>
                <a:latin typeface="+mn-ea"/>
              </a:rPr>
              <a:t>한국고유종</a:t>
            </a:r>
            <a:r>
              <a:rPr lang="ko-KR" altLang="en-US" sz="1800" dirty="0" err="1"/>
              <a:t>이며</a:t>
            </a:r>
            <a:r>
              <a:rPr lang="ko-KR" altLang="en-US" sz="1800" dirty="0"/>
              <a:t> 국외 반출 시 승인이 필요함</a:t>
            </a:r>
            <a:endParaRPr lang="en-US" altLang="ko-KR" sz="1800" dirty="0"/>
          </a:p>
          <a:p>
            <a:r>
              <a:rPr lang="ko-KR" altLang="en-US" sz="1800" dirty="0"/>
              <a:t>몸길이는 </a:t>
            </a:r>
            <a:r>
              <a:rPr lang="en-US" altLang="ko-KR" sz="1800" dirty="0"/>
              <a:t>50-55mm</a:t>
            </a:r>
            <a:r>
              <a:rPr lang="ko-KR" altLang="en-US" sz="1800" dirty="0"/>
              <a:t>내외이고</a:t>
            </a:r>
            <a:r>
              <a:rPr lang="en-US" altLang="ko-KR" sz="1800" dirty="0"/>
              <a:t>, </a:t>
            </a:r>
            <a:r>
              <a:rPr lang="ko-KR" altLang="en-US" sz="1800" dirty="0"/>
              <a:t>체색은 갈색임 </a:t>
            </a:r>
            <a:endParaRPr lang="en-US" altLang="ko-KR" sz="1800" dirty="0"/>
          </a:p>
          <a:p>
            <a:r>
              <a:rPr lang="ko-KR" altLang="en-US" sz="1800" dirty="0"/>
              <a:t>대형 종으로 맑은 산간 하천에 서식함</a:t>
            </a:r>
            <a:endParaRPr lang="en-US" altLang="ko-KR" sz="1800" dirty="0"/>
          </a:p>
          <a:p>
            <a:r>
              <a:rPr lang="ko-KR" altLang="en-US" sz="1800" dirty="0"/>
              <a:t>두부와 가슴을 확대한 사진으로 </a:t>
            </a:r>
            <a:r>
              <a:rPr lang="ko-KR" altLang="en-US" sz="1800" dirty="0">
                <a:solidFill>
                  <a:schemeClr val="accent1"/>
                </a:solidFill>
              </a:rPr>
              <a:t>기관아가미</a:t>
            </a:r>
            <a:r>
              <a:rPr lang="en-US" altLang="ko-KR" sz="1800" dirty="0"/>
              <a:t>(</a:t>
            </a:r>
            <a:r>
              <a:rPr lang="ko-KR" altLang="en-US" sz="1800" dirty="0"/>
              <a:t>화살표</a:t>
            </a:r>
            <a:r>
              <a:rPr lang="en-US" altLang="ko-KR" sz="1800" dirty="0"/>
              <a:t>)</a:t>
            </a:r>
            <a:r>
              <a:rPr lang="ko-KR" altLang="en-US" sz="1800" dirty="0"/>
              <a:t>가 보임</a:t>
            </a:r>
          </a:p>
        </p:txBody>
      </p:sp>
      <p:pic>
        <p:nvPicPr>
          <p:cNvPr id="16" name="Picture 40" descr="C:\Users\Pearl\Desktop\종사진\SNV12826.JPG"/>
          <p:cNvPicPr>
            <a:picLocks noChangeAspect="1" noChangeArrowheads="1"/>
          </p:cNvPicPr>
          <p:nvPr/>
        </p:nvPicPr>
        <p:blipFill>
          <a:blip r:embed="rId3" cstate="print"/>
          <a:srcRect l="22415" t="32946" r="23458" b="22858"/>
          <a:stretch>
            <a:fillRect/>
          </a:stretch>
        </p:blipFill>
        <p:spPr bwMode="auto">
          <a:xfrm rot="10800000">
            <a:off x="1736999" y="3295303"/>
            <a:ext cx="4945852" cy="28816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 descr="F:\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344936" y="2892000"/>
            <a:ext cx="2884525" cy="3685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9" name="직선 화살표 연결선 18"/>
          <p:cNvCxnSpPr/>
          <p:nvPr/>
        </p:nvCxnSpPr>
        <p:spPr>
          <a:xfrm>
            <a:off x="7561934" y="4245324"/>
            <a:ext cx="477781" cy="1938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CF97-DAD9-4597-83D7-3B8A3667E10C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510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3F94CCA-0888-4C85-B408-5133E1117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9" t="12200" r="38581" b="15701"/>
          <a:stretch/>
        </p:blipFill>
        <p:spPr>
          <a:xfrm>
            <a:off x="18188" y="0"/>
            <a:ext cx="12173811" cy="6858000"/>
          </a:xfrm>
          <a:prstGeom prst="rect">
            <a:avLst/>
          </a:prstGeom>
        </p:spPr>
      </p:pic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35612" cy="1325563"/>
          </a:xfrm>
        </p:spPr>
        <p:txBody>
          <a:bodyPr>
            <a:noAutofit/>
          </a:bodyPr>
          <a:lstStyle/>
          <a:p>
            <a:r>
              <a:rPr lang="ko-KR" altLang="en-US" sz="3200" b="1" dirty="0"/>
              <a:t>한국강도래</a:t>
            </a:r>
            <a:r>
              <a:rPr lang="en-US" altLang="ko-KR" sz="3200" b="1" dirty="0"/>
              <a:t>(</a:t>
            </a:r>
            <a:r>
              <a:rPr lang="en-US" altLang="ko-KR" sz="3200" b="1" i="1" dirty="0" err="1"/>
              <a:t>Kamimuria</a:t>
            </a:r>
            <a:r>
              <a:rPr lang="en-US" altLang="ko-KR" sz="3200" b="1" i="1" dirty="0"/>
              <a:t> </a:t>
            </a:r>
            <a:r>
              <a:rPr lang="en-US" altLang="ko-KR" sz="3200" b="1" i="1" dirty="0" err="1"/>
              <a:t>coreana</a:t>
            </a:r>
            <a:r>
              <a:rPr lang="en-US" altLang="ko-KR" sz="3200" b="1" i="1" dirty="0"/>
              <a:t> </a:t>
            </a:r>
            <a:r>
              <a:rPr lang="en-US" altLang="ko-KR" sz="3200" b="1" dirty="0"/>
              <a:t>Ra, Kim, Kang and Ham)</a:t>
            </a:r>
            <a:endParaRPr lang="ko-KR" altLang="en-US" sz="3200" dirty="0"/>
          </a:p>
        </p:txBody>
      </p:sp>
      <p:sp>
        <p:nvSpPr>
          <p:cNvPr id="10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>
              <a:defRPr/>
            </a:pPr>
            <a:r>
              <a:rPr lang="ko-KR" altLang="en-US" sz="1800" dirty="0"/>
              <a:t>몸길이는 </a:t>
            </a:r>
            <a:r>
              <a:rPr lang="en-US" altLang="ko-KR" sz="1800" dirty="0"/>
              <a:t>28mm </a:t>
            </a:r>
            <a:r>
              <a:rPr lang="ko-KR" altLang="en-US" sz="1800" dirty="0"/>
              <a:t>내외이고</a:t>
            </a:r>
            <a:r>
              <a:rPr lang="en-US" altLang="ko-KR" sz="1800" dirty="0"/>
              <a:t>, </a:t>
            </a:r>
            <a:r>
              <a:rPr lang="ko-KR" altLang="en-US" sz="1800" dirty="0"/>
              <a:t>노랑색 바탕에 짙은</a:t>
            </a:r>
            <a:r>
              <a:rPr lang="en-US" altLang="ko-KR" sz="1800" dirty="0"/>
              <a:t> </a:t>
            </a:r>
            <a:r>
              <a:rPr lang="ko-KR" altLang="en-US" sz="1800" dirty="0"/>
              <a:t>갈색 무늬가 </a:t>
            </a:r>
            <a:endParaRPr lang="en-US" altLang="ko-KR" sz="1800" dirty="0"/>
          </a:p>
          <a:p>
            <a:pPr marL="0" indent="0">
              <a:buNone/>
              <a:defRPr/>
            </a:pPr>
            <a:r>
              <a:rPr lang="ko-KR" altLang="en-US" sz="1800" dirty="0"/>
              <a:t>  혼합되어 있다</a:t>
            </a:r>
            <a:r>
              <a:rPr lang="en-US" altLang="ko-KR" sz="1800" dirty="0"/>
              <a:t>.</a:t>
            </a:r>
            <a:r>
              <a:rPr lang="ko-KR" altLang="en-US" sz="1800" dirty="0"/>
              <a:t> </a:t>
            </a:r>
            <a:r>
              <a:rPr lang="en-US" altLang="ko-KR" sz="1800" dirty="0"/>
              <a:t>	</a:t>
            </a:r>
            <a:r>
              <a:rPr lang="ko-KR" altLang="en-US" sz="1800" b="1" dirty="0">
                <a:solidFill>
                  <a:schemeClr val="accent1"/>
                </a:solidFill>
                <a:latin typeface="+mn-ea"/>
              </a:rPr>
              <a:t>한국고유종</a:t>
            </a:r>
            <a:r>
              <a:rPr lang="ko-KR" altLang="en-US" sz="1800" dirty="0"/>
              <a:t>으로 국외 반출 시 승인이 필요함</a:t>
            </a:r>
            <a:r>
              <a:rPr lang="en-US" altLang="ko-KR" sz="1800" dirty="0"/>
              <a:t>.</a:t>
            </a:r>
            <a:endParaRPr lang="ko-KR" altLang="en-US" sz="2400" dirty="0"/>
          </a:p>
          <a:p>
            <a:pPr marL="0" indent="0">
              <a:buNone/>
            </a:pPr>
            <a:endParaRPr lang="ko-KR" altLang="en-US" sz="18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t="4360" r="4234" b="3899"/>
          <a:stretch/>
        </p:blipFill>
        <p:spPr bwMode="auto">
          <a:xfrm rot="16200000">
            <a:off x="4303502" y="1822977"/>
            <a:ext cx="3483396" cy="554736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3AA-1123-4AE6-88E5-71FA5FBC436A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8552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3F94CCA-0888-4C85-B408-5133E1117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9" t="12200" r="38581" b="15701"/>
          <a:stretch/>
        </p:blipFill>
        <p:spPr>
          <a:xfrm>
            <a:off x="18188" y="0"/>
            <a:ext cx="12173811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35612" cy="1325563"/>
          </a:xfrm>
        </p:spPr>
        <p:txBody>
          <a:bodyPr>
            <a:noAutofit/>
          </a:bodyPr>
          <a:lstStyle/>
          <a:p>
            <a:r>
              <a:rPr lang="ko-KR" altLang="en-US" sz="3200" b="1" dirty="0" err="1"/>
              <a:t>대륙뱀잠자리</a:t>
            </a:r>
            <a:r>
              <a:rPr lang="ko-KR" altLang="en-US" sz="3200" b="1" dirty="0"/>
              <a:t> </a:t>
            </a:r>
            <a:r>
              <a:rPr lang="en-US" altLang="ko-KR" sz="3200" b="1" dirty="0"/>
              <a:t>(</a:t>
            </a:r>
            <a:r>
              <a:rPr lang="en-US" altLang="ko-KR" sz="3200" b="1" i="1" dirty="0" err="1"/>
              <a:t>Parachauliodes</a:t>
            </a:r>
            <a:r>
              <a:rPr lang="en-US" altLang="ko-KR" sz="3200" b="1" i="1" dirty="0"/>
              <a:t>  </a:t>
            </a:r>
            <a:r>
              <a:rPr lang="en-US" altLang="ko-KR" sz="3200" b="1" i="1" dirty="0" err="1"/>
              <a:t>continentalis</a:t>
            </a:r>
            <a:r>
              <a:rPr lang="en-US" altLang="ko-KR" sz="3200" b="1" i="1" dirty="0"/>
              <a:t>  </a:t>
            </a:r>
            <a:r>
              <a:rPr lang="en-US" altLang="ko-KR" sz="3200" b="1" dirty="0" err="1"/>
              <a:t>Weele</a:t>
            </a:r>
            <a:r>
              <a:rPr lang="en-US" altLang="ko-KR" sz="3200" b="1" dirty="0"/>
              <a:t>)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800" dirty="0"/>
              <a:t>몸길이는 </a:t>
            </a:r>
            <a:r>
              <a:rPr lang="en-US" altLang="ko-KR" sz="1800" dirty="0"/>
              <a:t>50mm </a:t>
            </a:r>
            <a:r>
              <a:rPr lang="ko-KR" altLang="en-US" sz="1800" dirty="0"/>
              <a:t>내외이고</a:t>
            </a:r>
            <a:r>
              <a:rPr lang="en-US" altLang="ko-KR" sz="1800" dirty="0"/>
              <a:t>, </a:t>
            </a:r>
            <a:r>
              <a:rPr lang="ko-KR" altLang="en-US" sz="1800" dirty="0"/>
              <a:t>짙은 갈색임</a:t>
            </a:r>
            <a:r>
              <a:rPr lang="en-US" altLang="ko-KR" sz="1800" dirty="0"/>
              <a:t>.</a:t>
            </a:r>
            <a:r>
              <a:rPr lang="ko-KR" altLang="en-US" sz="1800" dirty="0"/>
              <a:t> </a:t>
            </a:r>
            <a:endParaRPr lang="en-US" altLang="ko-KR" sz="1800" dirty="0"/>
          </a:p>
          <a:p>
            <a:r>
              <a:rPr lang="ko-KR" altLang="en-US" sz="1800" dirty="0"/>
              <a:t>대형 포식자로 유량이 풍부하고 유속이 빠른 하천에 서식함</a:t>
            </a:r>
            <a:r>
              <a:rPr lang="en-US" altLang="ko-KR" sz="1800" dirty="0"/>
              <a:t>.</a:t>
            </a:r>
          </a:p>
          <a:p>
            <a:r>
              <a:rPr lang="ko-KR" altLang="en-US" sz="1800" dirty="0"/>
              <a:t>청정한 하천에 대표적으로 출현함</a:t>
            </a:r>
            <a:r>
              <a:rPr lang="en-US" altLang="ko-KR" sz="1800" dirty="0"/>
              <a:t>.</a:t>
            </a:r>
            <a:br>
              <a:rPr lang="ko-KR" altLang="en-US" dirty="0"/>
            </a:br>
            <a:endParaRPr lang="ko-KR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50438" y="1843718"/>
            <a:ext cx="3396384" cy="590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60CF-5634-4032-AF75-F2C5FB861A26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6535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3AAFA48-19F2-4248-8EFB-427A444CD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9" t="12200" r="38581" b="15701"/>
          <a:stretch/>
        </p:blipFill>
        <p:spPr>
          <a:xfrm>
            <a:off x="18189" y="0"/>
            <a:ext cx="12173809" cy="6857999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br>
              <a:rPr lang="en-US" altLang="ko-KR" sz="3200" b="1" dirty="0"/>
            </a:br>
            <a:r>
              <a:rPr lang="en-US" altLang="ko-KR" sz="3200" b="1" dirty="0"/>
              <a:t>	</a:t>
            </a:r>
            <a:br>
              <a:rPr lang="en-US" altLang="ko-KR" sz="3200" b="1" dirty="0"/>
            </a:br>
            <a:br>
              <a:rPr lang="en-US" altLang="ko-KR" sz="3200" b="1" dirty="0"/>
            </a:br>
            <a:r>
              <a:rPr lang="ko-KR" altLang="en-US" sz="3200" b="1" dirty="0" err="1"/>
              <a:t>몽땅하루살이</a:t>
            </a:r>
            <a:r>
              <a:rPr lang="en-US" altLang="ko-KR" sz="3200" b="1" dirty="0"/>
              <a:t> </a:t>
            </a:r>
            <a:r>
              <a:rPr lang="en-US" altLang="ko-KR" sz="3200" b="1" i="1" dirty="0"/>
              <a:t>(</a:t>
            </a:r>
            <a:r>
              <a:rPr lang="en-US" altLang="ko-KR" sz="3200" b="1" i="1" dirty="0" err="1"/>
              <a:t>Ecdyonurus</a:t>
            </a:r>
            <a:r>
              <a:rPr lang="en-US" altLang="ko-KR" sz="3200" b="1" i="1" dirty="0"/>
              <a:t> </a:t>
            </a:r>
            <a:r>
              <a:rPr lang="en-US" altLang="ko-KR" sz="3200" b="1" i="1" dirty="0" err="1"/>
              <a:t>bajkovae</a:t>
            </a:r>
            <a:r>
              <a:rPr lang="en-US" altLang="ko-KR" sz="3200" b="1" i="1" dirty="0"/>
              <a:t> Kluge</a:t>
            </a:r>
            <a:r>
              <a:rPr lang="en-US" altLang="ko-KR" sz="3200" b="1" dirty="0"/>
              <a:t>)</a:t>
            </a:r>
            <a:br>
              <a:rPr lang="ko-KR" altLang="en-US" sz="3200" dirty="0"/>
            </a:br>
            <a:r>
              <a:rPr lang="en-US" altLang="ko-KR" sz="3200" b="1" dirty="0"/>
              <a:t>	</a:t>
            </a:r>
            <a:br>
              <a:rPr lang="en-US" altLang="ko-KR" sz="3200" b="1" dirty="0"/>
            </a:br>
            <a:br>
              <a:rPr lang="en-US" altLang="ko-KR" sz="3200" b="1" dirty="0"/>
            </a:b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1800" dirty="0"/>
              <a:t>몸길이는 </a:t>
            </a:r>
            <a:r>
              <a:rPr lang="en-US" altLang="ko-KR" sz="1800" dirty="0"/>
              <a:t>5~6mm </a:t>
            </a:r>
            <a:r>
              <a:rPr lang="ko-KR" altLang="en-US" sz="1800" dirty="0"/>
              <a:t>내외임</a:t>
            </a:r>
            <a:r>
              <a:rPr lang="en-US" altLang="ko-KR" sz="1800" dirty="0"/>
              <a:t>.</a:t>
            </a:r>
          </a:p>
          <a:p>
            <a:r>
              <a:rPr lang="ko-KR" altLang="en-US" sz="1800" dirty="0"/>
              <a:t>날개주머니의 후반부부터  제 </a:t>
            </a:r>
            <a:r>
              <a:rPr lang="en-US" altLang="ko-KR" sz="1800" dirty="0"/>
              <a:t>6</a:t>
            </a:r>
            <a:r>
              <a:rPr lang="ko-KR" altLang="en-US" sz="1800" dirty="0"/>
              <a:t>마디까지 흰색의 띠가 나타나는 것이 특징임</a:t>
            </a:r>
            <a:r>
              <a:rPr lang="en-US" altLang="ko-KR" sz="1800" dirty="0"/>
              <a:t>.</a:t>
            </a:r>
          </a:p>
          <a:p>
            <a:r>
              <a:rPr lang="ko-KR" altLang="en-US" sz="1800" dirty="0"/>
              <a:t>유충은  </a:t>
            </a:r>
            <a:r>
              <a:rPr lang="ko-KR" altLang="en-US" sz="1800" b="1" dirty="0">
                <a:solidFill>
                  <a:schemeClr val="accent5"/>
                </a:solidFill>
              </a:rPr>
              <a:t>산소가 풍부한  계류 </a:t>
            </a:r>
            <a:r>
              <a:rPr lang="ko-KR" altLang="en-US" sz="1800" b="1" dirty="0" err="1">
                <a:solidFill>
                  <a:schemeClr val="accent5"/>
                </a:solidFill>
              </a:rPr>
              <a:t>상류부에</a:t>
            </a:r>
            <a:r>
              <a:rPr lang="ko-KR" altLang="en-US" sz="1800" b="1" dirty="0">
                <a:solidFill>
                  <a:schemeClr val="accent5"/>
                </a:solidFill>
              </a:rPr>
              <a:t> </a:t>
            </a:r>
            <a:r>
              <a:rPr lang="ko-KR" altLang="en-US" sz="1800" dirty="0"/>
              <a:t>출현도가 높음</a:t>
            </a:r>
            <a:r>
              <a:rPr lang="en-US" altLang="ko-KR" sz="1800" dirty="0"/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62" y="2935707"/>
            <a:ext cx="5681475" cy="342064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141-59AC-4B59-B604-4BD788E1B77E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8801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23A8A6C-FA32-4B6B-8480-A220F73A7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9" t="12200" r="38581" b="15701"/>
          <a:stretch/>
        </p:blipFill>
        <p:spPr>
          <a:xfrm>
            <a:off x="18188" y="0"/>
            <a:ext cx="12173811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3200" b="1" dirty="0"/>
              <a:t>요약 및 결론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947400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en-US" altLang="ko-KR" sz="2800" dirty="0"/>
              <a:t>YBK</a:t>
            </a:r>
            <a:r>
              <a:rPr lang="ko-KR" altLang="en-US" sz="2800" dirty="0"/>
              <a:t>가 세 지점 중에서 총 종수는 가장 많으며</a:t>
            </a:r>
            <a:r>
              <a:rPr lang="en-US" altLang="ko-KR" sz="2800" dirty="0"/>
              <a:t>, </a:t>
            </a:r>
            <a:r>
              <a:rPr lang="ko-KR" altLang="en-US" dirty="0">
                <a:latin typeface="+mj-lt"/>
              </a:rPr>
              <a:t>인근의 오염된 하천에 비해 종 다양도가 월등히 높음</a:t>
            </a:r>
            <a:endParaRPr lang="en-US" altLang="ko-KR" dirty="0">
              <a:latin typeface="+mj-lt"/>
            </a:endParaRPr>
          </a:p>
          <a:p>
            <a:pPr>
              <a:lnSpc>
                <a:spcPct val="160000"/>
              </a:lnSpc>
            </a:pPr>
            <a:r>
              <a:rPr lang="en-US" altLang="ko-KR" dirty="0">
                <a:latin typeface="+mj-lt"/>
              </a:rPr>
              <a:t>YBK</a:t>
            </a:r>
            <a:r>
              <a:rPr lang="ko-KR" altLang="en-US" dirty="0">
                <a:latin typeface="+mj-lt"/>
              </a:rPr>
              <a:t>에서 총 종수가 </a:t>
            </a:r>
            <a:r>
              <a:rPr lang="en-US" altLang="ko-KR" dirty="0"/>
              <a:t>2006</a:t>
            </a:r>
            <a:r>
              <a:rPr lang="ko-KR" altLang="en-US" dirty="0"/>
              <a:t>년에는 </a:t>
            </a:r>
            <a:r>
              <a:rPr lang="en-US" altLang="ko-KR" dirty="0">
                <a:latin typeface="+mj-lt"/>
              </a:rPr>
              <a:t>27</a:t>
            </a:r>
            <a:r>
              <a:rPr lang="ko-KR" altLang="en-US" dirty="0">
                <a:latin typeface="+mj-lt"/>
              </a:rPr>
              <a:t>종이었다가 </a:t>
            </a:r>
            <a:r>
              <a:rPr lang="en-US" altLang="ko-KR" dirty="0">
                <a:latin typeface="+mj-lt"/>
              </a:rPr>
              <a:t>2013</a:t>
            </a:r>
            <a:r>
              <a:rPr lang="ko-KR" altLang="en-US" dirty="0">
                <a:latin typeface="+mj-lt"/>
              </a:rPr>
              <a:t>년에는 </a:t>
            </a:r>
            <a:r>
              <a:rPr lang="en-US" altLang="ko-KR" dirty="0">
                <a:latin typeface="+mj-lt"/>
              </a:rPr>
              <a:t>23</a:t>
            </a:r>
            <a:r>
              <a:rPr lang="ko-KR" altLang="en-US" dirty="0">
                <a:latin typeface="+mj-lt"/>
              </a:rPr>
              <a:t>종</a:t>
            </a:r>
            <a:r>
              <a:rPr lang="en-US" altLang="ko-KR" dirty="0">
                <a:latin typeface="+mj-lt"/>
              </a:rPr>
              <a:t>, 2020</a:t>
            </a:r>
            <a:r>
              <a:rPr lang="ko-KR" altLang="en-US" dirty="0">
                <a:latin typeface="+mj-lt"/>
              </a:rPr>
              <a:t>년 </a:t>
            </a:r>
            <a:r>
              <a:rPr lang="en-US" altLang="ko-KR" dirty="0">
                <a:latin typeface="+mj-lt"/>
              </a:rPr>
              <a:t>24</a:t>
            </a:r>
            <a:r>
              <a:rPr lang="ko-KR" altLang="en-US" dirty="0">
                <a:latin typeface="+mj-lt"/>
              </a:rPr>
              <a:t>종으로 조금 감소하였으며</a:t>
            </a:r>
            <a:r>
              <a:rPr lang="en-US" altLang="ko-KR" dirty="0">
                <a:latin typeface="+mj-lt"/>
              </a:rPr>
              <a:t>, </a:t>
            </a:r>
            <a:r>
              <a:rPr lang="ko-KR" altLang="en-US" dirty="0"/>
              <a:t>총밀도는 </a:t>
            </a:r>
            <a:r>
              <a:rPr lang="en-US" altLang="ko-KR" dirty="0"/>
              <a:t>2006</a:t>
            </a:r>
            <a:r>
              <a:rPr lang="ko-KR" altLang="en-US" dirty="0"/>
              <a:t>년 </a:t>
            </a:r>
            <a:r>
              <a:rPr lang="en-US" altLang="ko-KR" dirty="0"/>
              <a:t>398/m</a:t>
            </a:r>
            <a:r>
              <a:rPr lang="en-US" altLang="ko-KR" baseline="30000" dirty="0"/>
              <a:t>2</a:t>
            </a:r>
            <a:r>
              <a:rPr lang="en-US" altLang="ko-KR" dirty="0"/>
              <a:t>,</a:t>
            </a:r>
            <a:r>
              <a:rPr lang="en-US" altLang="ko-KR" baseline="30000" dirty="0"/>
              <a:t> </a:t>
            </a:r>
            <a:r>
              <a:rPr lang="en-US" altLang="ko-KR" dirty="0"/>
              <a:t>2013</a:t>
            </a:r>
            <a:r>
              <a:rPr lang="ko-KR" altLang="en-US" dirty="0"/>
              <a:t>년</a:t>
            </a:r>
            <a:r>
              <a:rPr lang="ko-KR" altLang="en-US" baseline="30000" dirty="0"/>
              <a:t> </a:t>
            </a:r>
            <a:r>
              <a:rPr lang="en-US" altLang="ko-KR" dirty="0"/>
              <a:t>365/m</a:t>
            </a:r>
            <a:r>
              <a:rPr lang="en-US" altLang="ko-KR" baseline="30000" dirty="0"/>
              <a:t>2</a:t>
            </a:r>
            <a:r>
              <a:rPr lang="ko-KR" altLang="en-US" dirty="0"/>
              <a:t>으로 약간 감소하였다가</a:t>
            </a:r>
            <a:r>
              <a:rPr lang="en-US" altLang="ko-KR" dirty="0"/>
              <a:t>, 2020</a:t>
            </a:r>
            <a:r>
              <a:rPr lang="ko-KR" altLang="en-US" dirty="0"/>
              <a:t>년</a:t>
            </a:r>
            <a:r>
              <a:rPr lang="en-US" altLang="ko-KR" dirty="0"/>
              <a:t> 508/m</a:t>
            </a:r>
            <a:r>
              <a:rPr lang="en-US" altLang="ko-KR" baseline="30000" dirty="0"/>
              <a:t>2</a:t>
            </a:r>
            <a:r>
              <a:rPr lang="ko-KR" altLang="en-US" dirty="0"/>
              <a:t>으로 다시 증가한 추세를 보임</a:t>
            </a:r>
            <a:r>
              <a:rPr lang="en-US" altLang="ko-KR" dirty="0">
                <a:latin typeface="+mj-lt"/>
              </a:rPr>
              <a:t>(10</a:t>
            </a:r>
            <a:r>
              <a:rPr lang="ko-KR" altLang="en-US" dirty="0">
                <a:latin typeface="+mj-lt"/>
              </a:rPr>
              <a:t>년 단위</a:t>
            </a:r>
            <a:r>
              <a:rPr lang="en-US" altLang="ko-KR" dirty="0">
                <a:latin typeface="+mj-lt"/>
              </a:rPr>
              <a:t>).</a:t>
            </a:r>
          </a:p>
          <a:p>
            <a:pPr>
              <a:lnSpc>
                <a:spcPct val="160000"/>
              </a:lnSpc>
            </a:pPr>
            <a:r>
              <a:rPr lang="ko-KR" altLang="en-US" dirty="0">
                <a:latin typeface="+mj-lt"/>
              </a:rPr>
              <a:t>주요 관심종은 </a:t>
            </a:r>
            <a:r>
              <a:rPr lang="en-US" altLang="ko-KR" dirty="0">
                <a:latin typeface="+mj-lt"/>
              </a:rPr>
              <a:t>“</a:t>
            </a:r>
            <a:r>
              <a:rPr lang="ko-KR" altLang="en-US" dirty="0">
                <a:latin typeface="+mj-lt"/>
              </a:rPr>
              <a:t>한국 고유종</a:t>
            </a:r>
            <a:r>
              <a:rPr lang="en-US" altLang="ko-KR" dirty="0">
                <a:latin typeface="+mj-lt"/>
              </a:rPr>
              <a:t>”</a:t>
            </a:r>
            <a:r>
              <a:rPr lang="ko-KR" altLang="en-US" dirty="0">
                <a:latin typeface="+mj-lt"/>
              </a:rPr>
              <a:t>으로써 국외반출 승인대상인 </a:t>
            </a:r>
            <a:r>
              <a:rPr lang="ko-KR" altLang="en-US" dirty="0" err="1">
                <a:latin typeface="+mj-lt"/>
              </a:rPr>
              <a:t>한국큰그물강도래와</a:t>
            </a:r>
            <a:r>
              <a:rPr lang="ko-KR" altLang="en-US" dirty="0">
                <a:latin typeface="+mj-lt"/>
              </a:rPr>
              <a:t> </a:t>
            </a:r>
            <a:r>
              <a:rPr lang="ko-KR" altLang="en-US" dirty="0" err="1">
                <a:latin typeface="+mj-lt"/>
              </a:rPr>
              <a:t>한국강도래</a:t>
            </a:r>
            <a:r>
              <a:rPr lang="ko-KR" altLang="en-US" dirty="0">
                <a:latin typeface="+mj-lt"/>
              </a:rPr>
              <a:t> 등이 있음</a:t>
            </a:r>
            <a:r>
              <a:rPr lang="en-US" altLang="ko-KR" dirty="0">
                <a:latin typeface="+mj-lt"/>
              </a:rPr>
              <a:t>. </a:t>
            </a:r>
            <a:r>
              <a:rPr lang="ko-KR" altLang="en-US" dirty="0">
                <a:latin typeface="+mj-lt"/>
              </a:rPr>
              <a:t>기타 청정한 하천에서 출현하는 지표종이 다수 있음</a:t>
            </a:r>
            <a:r>
              <a:rPr lang="en-US" altLang="ko-KR" dirty="0">
                <a:latin typeface="+mj-lt"/>
              </a:rPr>
              <a:t>.</a:t>
            </a:r>
          </a:p>
          <a:p>
            <a:pPr>
              <a:lnSpc>
                <a:spcPct val="160000"/>
              </a:lnSpc>
            </a:pPr>
            <a:r>
              <a:rPr lang="ko-KR" altLang="en-US" dirty="0">
                <a:latin typeface="+mj-lt"/>
              </a:rPr>
              <a:t>도시 인근에서 깨끗한 환경을 유지하는 법기 수원지 상류는 사회적</a:t>
            </a:r>
            <a:r>
              <a:rPr lang="en-US" altLang="ko-KR" dirty="0">
                <a:latin typeface="+mj-lt"/>
              </a:rPr>
              <a:t>(</a:t>
            </a:r>
            <a:r>
              <a:rPr lang="ko-KR" altLang="en-US" dirty="0">
                <a:latin typeface="+mj-lt"/>
              </a:rPr>
              <a:t>생태계 서비스</a:t>
            </a:r>
            <a:r>
              <a:rPr lang="en-US" altLang="ko-KR" dirty="0">
                <a:latin typeface="+mj-lt"/>
              </a:rPr>
              <a:t>) </a:t>
            </a:r>
            <a:r>
              <a:rPr lang="ko-KR" altLang="en-US" dirty="0">
                <a:latin typeface="+mj-lt"/>
              </a:rPr>
              <a:t>및 학문적</a:t>
            </a:r>
            <a:r>
              <a:rPr lang="en-US" altLang="ko-KR" dirty="0">
                <a:latin typeface="+mj-lt"/>
              </a:rPr>
              <a:t>(</a:t>
            </a:r>
            <a:r>
              <a:rPr lang="ko-KR" altLang="en-US" dirty="0">
                <a:latin typeface="+mj-lt"/>
              </a:rPr>
              <a:t>교란에 대한 대조 시험구</a:t>
            </a:r>
            <a:r>
              <a:rPr lang="en-US" altLang="ko-KR" dirty="0">
                <a:latin typeface="+mj-lt"/>
              </a:rPr>
              <a:t>)</a:t>
            </a:r>
            <a:r>
              <a:rPr lang="ko-KR" altLang="en-US" dirty="0">
                <a:latin typeface="+mj-lt"/>
              </a:rPr>
              <a:t>으로 </a:t>
            </a:r>
            <a:r>
              <a:rPr lang="ko-KR" altLang="en-US" dirty="0"/>
              <a:t>보존할 가치가 </a:t>
            </a:r>
            <a:r>
              <a:rPr lang="ko-KR" altLang="en-US" dirty="0">
                <a:latin typeface="+mj-lt"/>
              </a:rPr>
              <a:t>매우 높음</a:t>
            </a:r>
            <a:r>
              <a:rPr lang="en-US" altLang="ko-KR" dirty="0">
                <a:latin typeface="+mj-lt"/>
              </a:rPr>
              <a:t>.</a:t>
            </a:r>
          </a:p>
          <a:p>
            <a:pPr marL="0" indent="0">
              <a:buNone/>
            </a:pPr>
            <a:endParaRPr lang="ko-KR" altLang="en-US" dirty="0">
              <a:latin typeface="+mj-lt"/>
            </a:endParaRP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4FC7-37CC-4331-8C14-8EB78C03EC91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309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8DE31916-F4BB-41D1-A68A-C51F8BFE0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3556" t="21518" r="8705" b="11592"/>
          <a:stretch/>
        </p:blipFill>
        <p:spPr bwMode="auto">
          <a:xfrm>
            <a:off x="0" y="-91440"/>
            <a:ext cx="1219200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727348" y="2943225"/>
            <a:ext cx="10755489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ko-KR" altLang="en-US" sz="4800" dirty="0">
                <a:latin typeface="+mj-lt"/>
              </a:rPr>
              <a:t>감사합니다</a:t>
            </a:r>
            <a:r>
              <a:rPr lang="en-US" altLang="ko-KR" sz="4800" dirty="0">
                <a:latin typeface="+mj-lt"/>
              </a:rPr>
              <a:t>.</a:t>
            </a:r>
            <a:endParaRPr lang="ko-KR" altLang="en-US" sz="4800" dirty="0">
              <a:latin typeface="+mj-lt"/>
            </a:endParaRPr>
          </a:p>
        </p:txBody>
      </p:sp>
      <p:sp>
        <p:nvSpPr>
          <p:cNvPr id="9" name="날짜 개체 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0948-573C-4C02-BE61-8644F64CBDBD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5084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4A0963-0105-4FBA-93DD-55365B14B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배경 및 목적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B91CB1-D22E-455B-B3AE-10708D77E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2400" dirty="0"/>
              <a:t>도시 근교에서 청정한 상태로 유지된 법기수원지 상류</a:t>
            </a:r>
            <a:r>
              <a:rPr lang="en-US" altLang="ko-KR" sz="2400" dirty="0"/>
              <a:t>(YBK </a:t>
            </a:r>
            <a:r>
              <a:rPr lang="ko-KR" altLang="en-US" sz="2400" dirty="0"/>
              <a:t>지점</a:t>
            </a:r>
            <a:r>
              <a:rPr lang="en-US" altLang="ko-KR" sz="2400" dirty="0"/>
              <a:t>)</a:t>
            </a:r>
            <a:r>
              <a:rPr lang="ko-KR" altLang="en-US" sz="2400" dirty="0"/>
              <a:t>는 생태적 총체성</a:t>
            </a:r>
            <a:r>
              <a:rPr lang="en-US" altLang="ko-KR" sz="2400" dirty="0"/>
              <a:t>(ecological integrity)</a:t>
            </a:r>
            <a:r>
              <a:rPr lang="ko-KR" altLang="en-US" sz="2400" dirty="0"/>
              <a:t>이 잘 나타나 높은 가치를 가짐</a:t>
            </a:r>
            <a:r>
              <a:rPr lang="en-US" altLang="ko-KR" sz="2400" dirty="0"/>
              <a:t>.</a:t>
            </a:r>
          </a:p>
          <a:p>
            <a:r>
              <a:rPr lang="ko-KR" altLang="en-US" sz="2400" dirty="0">
                <a:latin typeface="+mj-lt"/>
              </a:rPr>
              <a:t>도시 인근에서 깨끗한 환경을 유지하는 법기 수원지 상류는 사회적</a:t>
            </a:r>
            <a:r>
              <a:rPr lang="en-US" altLang="ko-KR" sz="2400" dirty="0">
                <a:latin typeface="+mj-lt"/>
              </a:rPr>
              <a:t>(</a:t>
            </a:r>
            <a:r>
              <a:rPr lang="ko-KR" altLang="en-US" sz="2400" dirty="0">
                <a:latin typeface="+mj-lt"/>
              </a:rPr>
              <a:t>생태계 서비스</a:t>
            </a:r>
            <a:r>
              <a:rPr lang="en-US" altLang="ko-KR" sz="2400" dirty="0">
                <a:latin typeface="+mj-lt"/>
              </a:rPr>
              <a:t>)</a:t>
            </a:r>
            <a:r>
              <a:rPr lang="ko-KR" altLang="en-US" sz="2400" dirty="0">
                <a:latin typeface="+mj-lt"/>
              </a:rPr>
              <a:t>으로 </a:t>
            </a:r>
            <a:r>
              <a:rPr lang="ko-KR" altLang="en-US" sz="2400" dirty="0"/>
              <a:t>보존할 가치가 </a:t>
            </a:r>
            <a:r>
              <a:rPr lang="ko-KR" altLang="en-US" sz="2400" dirty="0">
                <a:latin typeface="+mj-lt"/>
              </a:rPr>
              <a:t>매우 높음</a:t>
            </a:r>
            <a:r>
              <a:rPr lang="en-US" altLang="ko-KR" sz="2400" dirty="0">
                <a:latin typeface="+mj-lt"/>
              </a:rPr>
              <a:t>.</a:t>
            </a:r>
          </a:p>
          <a:p>
            <a:r>
              <a:rPr lang="ko-KR" altLang="en-US" sz="2400" dirty="0"/>
              <a:t>청정한 하천인 법기수원지에서의 장기 조사는 도시 생태계의 생태 보전을 위한 기본적인 대조 군집으로서 뿐만 아니라</a:t>
            </a:r>
            <a:r>
              <a:rPr lang="en-US" altLang="ko-KR" sz="2400" dirty="0"/>
              <a:t>,</a:t>
            </a:r>
            <a:r>
              <a:rPr lang="ko-KR" altLang="en-US" sz="2400" dirty="0"/>
              <a:t> 인구 집중 및 산업 발전으로 인해 교란된 타 군집과 비교 하는 대조 지점으로도 높은 가치를 지녔음</a:t>
            </a:r>
            <a:r>
              <a:rPr lang="en-US" altLang="ko-KR" sz="2400" dirty="0"/>
              <a:t>.</a:t>
            </a:r>
            <a:endParaRPr lang="en-US" altLang="ko-KR" sz="2400" dirty="0">
              <a:latin typeface="+mj-lt"/>
            </a:endParaRPr>
          </a:p>
          <a:p>
            <a:r>
              <a:rPr lang="en-US" altLang="ko-KR" sz="2400" dirty="0"/>
              <a:t>2004</a:t>
            </a:r>
            <a:r>
              <a:rPr lang="ko-KR" altLang="en-US" sz="2400" dirty="0"/>
              <a:t>년부터 </a:t>
            </a:r>
            <a:r>
              <a:rPr lang="en-US" altLang="ko-KR" sz="2400" dirty="0"/>
              <a:t>2021</a:t>
            </a:r>
            <a:r>
              <a:rPr lang="ko-KR" altLang="en-US" sz="2400" dirty="0"/>
              <a:t>년도 현재까지 생태적 중요 지표군인 </a:t>
            </a:r>
            <a:r>
              <a:rPr lang="ko-KR" altLang="en-US" sz="2400" dirty="0" err="1"/>
              <a:t>저서성</a:t>
            </a:r>
            <a:r>
              <a:rPr lang="ko-KR" altLang="en-US" sz="2400" dirty="0"/>
              <a:t> 대형무척추동물을 정기적으로 채집하여 주요 지표종과 군집구조를 파악하고</a:t>
            </a:r>
            <a:r>
              <a:rPr lang="en-US" altLang="ko-KR" sz="2400" dirty="0"/>
              <a:t>,</a:t>
            </a:r>
            <a:r>
              <a:rPr lang="ko-KR" altLang="en-US" sz="2400" dirty="0"/>
              <a:t> 인근지점</a:t>
            </a:r>
            <a:r>
              <a:rPr lang="en-US" altLang="ko-KR" sz="2400" dirty="0"/>
              <a:t>(</a:t>
            </a:r>
            <a:r>
              <a:rPr lang="ko-KR" altLang="en-US" sz="2400" dirty="0" err="1"/>
              <a:t>수영강</a:t>
            </a:r>
            <a:r>
              <a:rPr lang="ko-KR" altLang="en-US" sz="2400" dirty="0"/>
              <a:t> 중류 신천</a:t>
            </a:r>
            <a:r>
              <a:rPr lang="en-US" altLang="ko-KR" sz="2400" dirty="0"/>
              <a:t>(YSC), </a:t>
            </a:r>
            <a:r>
              <a:rPr lang="ko-KR" altLang="en-US" sz="2400" dirty="0" err="1"/>
              <a:t>석대천</a:t>
            </a:r>
            <a:r>
              <a:rPr lang="ko-KR" altLang="en-US" sz="2400" dirty="0"/>
              <a:t> </a:t>
            </a:r>
            <a:r>
              <a:rPr lang="ko-KR" altLang="en-US" sz="2400" dirty="0" err="1"/>
              <a:t>하반송</a:t>
            </a:r>
            <a:r>
              <a:rPr lang="en-US" altLang="ko-KR" sz="2400" dirty="0"/>
              <a:t>(THP))</a:t>
            </a:r>
            <a:r>
              <a:rPr lang="ko-KR" altLang="en-US" sz="2400" dirty="0"/>
              <a:t>과 비교 하고자 함</a:t>
            </a:r>
            <a:r>
              <a:rPr lang="en-US" altLang="ko-KR" sz="2400" dirty="0"/>
              <a:t>.</a:t>
            </a:r>
          </a:p>
          <a:p>
            <a:endParaRPr lang="ko-KR" altLang="en-US" sz="2400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15249FC-F2A3-4130-ABF2-607268A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1B48-9DB4-442E-97C5-6C503C0CC697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283DDCC-2548-4AD2-AFBE-FA510C006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2A0CC7D-95DB-49C3-A1C4-5DAB955C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2729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356505" y="38892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3200" b="1" dirty="0" err="1"/>
              <a:t>채집지점</a:t>
            </a:r>
            <a:endParaRPr lang="ko-KR" alt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Rectangle 6"/>
          <p:cNvSpPr/>
          <p:nvPr/>
        </p:nvSpPr>
        <p:spPr>
          <a:xfrm>
            <a:off x="356505" y="1783786"/>
            <a:ext cx="3633046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법기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(YBK)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   </a:t>
            </a:r>
            <a:r>
              <a:rPr kumimoji="0" lang="ko-KR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경상남도 양산시 동면 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   </a:t>
            </a:r>
            <a:r>
              <a:rPr kumimoji="0" lang="ko-KR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법기리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340</a:t>
            </a:r>
          </a:p>
          <a:p>
            <a:pPr marR="0" lvl="0" indent="623888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위도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: 35.359,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경도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: 129.104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7885401" y="1645699"/>
            <a:ext cx="3468399" cy="4411206"/>
            <a:chOff x="6987916" y="1690688"/>
            <a:chExt cx="3197166" cy="3927947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7916" y="1690688"/>
              <a:ext cx="3197166" cy="39279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타원 25"/>
            <p:cNvSpPr/>
            <p:nvPr/>
          </p:nvSpPr>
          <p:spPr>
            <a:xfrm>
              <a:off x="8017939" y="1943243"/>
              <a:ext cx="61642" cy="593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4258AD-AAE6-4F3B-B09F-AB42D46D01EC}"/>
                </a:ext>
              </a:extLst>
            </p:cNvPr>
            <p:cNvSpPr txBox="1"/>
            <p:nvPr/>
          </p:nvSpPr>
          <p:spPr>
            <a:xfrm>
              <a:off x="8031504" y="1861863"/>
              <a:ext cx="4910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HY동녘M" panose="02030600000101010101" pitchFamily="18" charset="-127"/>
                  <a:cs typeface="+mn-cs"/>
                </a:rPr>
                <a:t>YBK</a:t>
              </a:r>
              <a:endPara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HY동녘M" panose="02030600000101010101" pitchFamily="18" charset="-127"/>
                <a:cs typeface="+mn-cs"/>
              </a:endParaRPr>
            </a:p>
          </p:txBody>
        </p:sp>
        <p:sp>
          <p:nvSpPr>
            <p:cNvPr id="28" name="타원 27"/>
            <p:cNvSpPr/>
            <p:nvPr/>
          </p:nvSpPr>
          <p:spPr>
            <a:xfrm>
              <a:off x="8471689" y="4756771"/>
              <a:ext cx="61642" cy="593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" name="타원 28"/>
            <p:cNvSpPr/>
            <p:nvPr/>
          </p:nvSpPr>
          <p:spPr>
            <a:xfrm>
              <a:off x="8172878" y="3852858"/>
              <a:ext cx="61642" cy="593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A4258AD-AAE6-4F3B-B09F-AB42D46D01EC}"/>
                </a:ext>
              </a:extLst>
            </p:cNvPr>
            <p:cNvSpPr txBox="1"/>
            <p:nvPr/>
          </p:nvSpPr>
          <p:spPr>
            <a:xfrm>
              <a:off x="7871488" y="3776138"/>
              <a:ext cx="4910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HY동녘M" panose="02030600000101010101" pitchFamily="18" charset="-127"/>
                  <a:cs typeface="+mn-cs"/>
                </a:rPr>
                <a:t>YSC</a:t>
              </a:r>
              <a:endPara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HY동녘M" panose="02030600000101010101" pitchFamily="18" charset="-127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4258AD-AAE6-4F3B-B09F-AB42D46D01EC}"/>
                </a:ext>
              </a:extLst>
            </p:cNvPr>
            <p:cNvSpPr txBox="1"/>
            <p:nvPr/>
          </p:nvSpPr>
          <p:spPr>
            <a:xfrm>
              <a:off x="8471689" y="4753767"/>
              <a:ext cx="6247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HY동녘M" panose="02030600000101010101" pitchFamily="18" charset="-127"/>
                  <a:cs typeface="+mn-cs"/>
                </a:rPr>
                <a:t>THP</a:t>
              </a:r>
              <a:endPara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HY동녘M" panose="02030600000101010101" pitchFamily="18" charset="-127"/>
                <a:cs typeface="+mn-cs"/>
              </a:endParaRPr>
            </a:p>
          </p:txBody>
        </p:sp>
      </p:grpSp>
      <p:sp>
        <p:nvSpPr>
          <p:cNvPr id="32" name="Rectangle 4"/>
          <p:cNvSpPr/>
          <p:nvPr/>
        </p:nvSpPr>
        <p:spPr>
          <a:xfrm>
            <a:off x="4305053" y="6177556"/>
            <a:ext cx="297870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302020204030204"/>
                <a:ea typeface="맑은 고딕" panose="020B0503020000020004" pitchFamily="50" charset="-127"/>
                <a:cs typeface="+mn-cs"/>
              </a:rPr>
              <a:t>(YBK ;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302020204030204"/>
                <a:ea typeface="맑은 고딕" panose="020B0503020000020004" pitchFamily="50" charset="-127"/>
                <a:cs typeface="+mn-cs"/>
              </a:rPr>
              <a:t>법기 저수지 상류지점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302020204030204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ko-K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3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3" name="Rectangle 4"/>
          <p:cNvSpPr/>
          <p:nvPr/>
        </p:nvSpPr>
        <p:spPr>
          <a:xfrm>
            <a:off x="7723728" y="6137514"/>
            <a:ext cx="379174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302020204030204"/>
                <a:ea typeface="맑은 고딕" panose="020B0503020000020004" pitchFamily="50" charset="-127"/>
                <a:cs typeface="+mn-cs"/>
              </a:rPr>
              <a:t>비교조사지점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302020204030204"/>
                <a:ea typeface="맑은 고딕" panose="020B0503020000020004" pitchFamily="50" charset="-127"/>
                <a:cs typeface="+mn-cs"/>
              </a:rPr>
              <a:t>(YSC ;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302020204030204"/>
                <a:ea typeface="맑은 고딕" panose="020B0503020000020004" pitchFamily="50" charset="-127"/>
                <a:cs typeface="+mn-cs"/>
              </a:rPr>
              <a:t>신천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302020204030204"/>
                <a:ea typeface="맑은 고딕" panose="020B0503020000020004" pitchFamily="50" charset="-127"/>
                <a:cs typeface="+mn-cs"/>
              </a:rPr>
              <a:t>, THP ;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302020204030204"/>
                <a:ea typeface="맑은 고딕" panose="020B0503020000020004" pitchFamily="50" charset="-127"/>
                <a:cs typeface="+mn-cs"/>
              </a:rPr>
              <a:t>하반송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302020204030204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ko-K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3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130DF-DCE4-4B77-B015-7DD7510ECB2F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2021-12-28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EnFRA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69158-EBA1-4D01-8C01-77658A50541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5" name="Rectangle 6"/>
          <p:cNvSpPr/>
          <p:nvPr/>
        </p:nvSpPr>
        <p:spPr>
          <a:xfrm>
            <a:off x="356505" y="3110303"/>
            <a:ext cx="3818994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신천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(YSC)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   부산 금정구 선동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신천교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R="0" lvl="0" indent="719138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위도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: 35.283,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경도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: 129.105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36" name="Rectangle 6"/>
          <p:cNvSpPr/>
          <p:nvPr/>
        </p:nvSpPr>
        <p:spPr>
          <a:xfrm>
            <a:off x="356505" y="4286820"/>
            <a:ext cx="3729226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하반송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(THP)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   부산광역시 해운대구 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  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반송동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756-260</a:t>
            </a:r>
          </a:p>
          <a:p>
            <a:pPr marR="0" lvl="0" indent="719138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위도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: 35.221,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경도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: 129.144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22705" y="5949763"/>
            <a:ext cx="916295" cy="107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F95854A8-111C-4917-8F2D-DE35A29BE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470" y="1630329"/>
            <a:ext cx="2038635" cy="4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68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95D1E055-4B84-413A-A048-EDC0EEDD4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9" t="12200" r="38581" b="15701"/>
          <a:stretch/>
        </p:blipFill>
        <p:spPr>
          <a:xfrm>
            <a:off x="39718" y="-9339"/>
            <a:ext cx="12173811" cy="6858000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6764490" y="1559745"/>
            <a:ext cx="3783418" cy="2506906"/>
            <a:chOff x="6317671" y="1471804"/>
            <a:chExt cx="3827328" cy="2669463"/>
          </a:xfrm>
        </p:grpSpPr>
        <p:pic>
          <p:nvPicPr>
            <p:cNvPr id="10" name="Picture 2" descr="E:\Cho_files\Star#4\F_수영 석대\100929수영\DSC0156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7671" y="1471804"/>
              <a:ext cx="3827328" cy="2669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직사각형 17"/>
            <p:cNvSpPr/>
            <p:nvPr/>
          </p:nvSpPr>
          <p:spPr>
            <a:xfrm>
              <a:off x="9007158" y="3860832"/>
              <a:ext cx="1105741" cy="25466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2010.09.07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3200" b="1" dirty="0"/>
              <a:t>법기지점 주변 전경</a:t>
            </a:r>
            <a:r>
              <a:rPr lang="en-US" altLang="ko-KR" sz="3200" b="1" dirty="0"/>
              <a:t>(2009</a:t>
            </a:r>
            <a:r>
              <a:rPr lang="ko-KR" altLang="en-US" sz="3200" b="1" dirty="0"/>
              <a:t>년 </a:t>
            </a:r>
            <a:r>
              <a:rPr lang="en-US" altLang="ko-KR" sz="3200" b="1" dirty="0"/>
              <a:t>~ 2020</a:t>
            </a:r>
            <a:r>
              <a:rPr lang="ko-KR" altLang="en-US" sz="3200" b="1" dirty="0"/>
              <a:t>년</a:t>
            </a:r>
            <a:r>
              <a:rPr lang="en-US" altLang="ko-KR" sz="3200" b="1" dirty="0"/>
              <a:t>)</a:t>
            </a:r>
            <a:endParaRPr lang="ko-KR" alt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4</a:t>
            </a:fld>
            <a:endParaRPr lang="ko-KR" altLang="en-US"/>
          </a:p>
        </p:txBody>
      </p:sp>
      <p:pic>
        <p:nvPicPr>
          <p:cNvPr id="14" name="그림 13" descr="나무, 대지, 실외, 자연이(가) 표시된 사진&#10;&#10;자동 생성된 설명">
            <a:extLst>
              <a:ext uri="{FF2B5EF4-FFF2-40B4-BE49-F238E27FC236}">
                <a16:creationId xmlns:a16="http://schemas.microsoft.com/office/drawing/2014/main" id="{E88CBBEB-92D7-4C17-BE38-407D94E8F3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" r="15559"/>
          <a:stretch/>
        </p:blipFill>
        <p:spPr>
          <a:xfrm>
            <a:off x="2693526" y="4115604"/>
            <a:ext cx="4004959" cy="2669463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91BB5643-AC95-4A2C-BD7A-93835056187B}"/>
              </a:ext>
            </a:extLst>
          </p:cNvPr>
          <p:cNvSpPr/>
          <p:nvPr/>
        </p:nvSpPr>
        <p:spPr>
          <a:xfrm>
            <a:off x="5634182" y="6507989"/>
            <a:ext cx="998298" cy="2770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2015.07.28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pic>
        <p:nvPicPr>
          <p:cNvPr id="17" name="그림 16" descr="실외, 나무, 대지, 바위이(가) 표시된 사진&#10;&#10;자동 생성된 설명">
            <a:extLst>
              <a:ext uri="{FF2B5EF4-FFF2-40B4-BE49-F238E27FC236}">
                <a16:creationId xmlns:a16="http://schemas.microsoft.com/office/drawing/2014/main" id="{E4420CAB-5F69-4928-9303-70E5936AC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055" y="1559745"/>
            <a:ext cx="4004959" cy="2489200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C14D712D-0E1A-4213-AA31-7B6618D6C3C0}"/>
              </a:ext>
            </a:extLst>
          </p:cNvPr>
          <p:cNvSpPr/>
          <p:nvPr/>
        </p:nvSpPr>
        <p:spPr>
          <a:xfrm>
            <a:off x="5554500" y="3786909"/>
            <a:ext cx="1077979" cy="2606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2009.09.29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pic>
        <p:nvPicPr>
          <p:cNvPr id="3" name="그림 2" descr="나무, 실외, 바위, 대지이(가) 표시된 사진&#10;&#10;자동 생성된 설명">
            <a:extLst>
              <a:ext uri="{FF2B5EF4-FFF2-40B4-BE49-F238E27FC236}">
                <a16:creationId xmlns:a16="http://schemas.microsoft.com/office/drawing/2014/main" id="{234FD9FF-C65C-413B-A40C-E15B86C1C2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490" y="4115604"/>
            <a:ext cx="3795970" cy="2654824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72D382EB-24B6-4910-92B1-E267D5B8EBFA}"/>
              </a:ext>
            </a:extLst>
          </p:cNvPr>
          <p:cNvSpPr/>
          <p:nvPr/>
        </p:nvSpPr>
        <p:spPr>
          <a:xfrm>
            <a:off x="9479957" y="6453760"/>
            <a:ext cx="1080503" cy="292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2020.08.25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0E41E592-CA3B-4621-ABBE-1AD9DCD7C9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859" y="2472312"/>
            <a:ext cx="2372056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7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AE120C4-1492-46F0-9679-24B4718F1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9" t="12200" r="38581" b="15701"/>
          <a:stretch/>
        </p:blipFill>
        <p:spPr>
          <a:xfrm>
            <a:off x="18189" y="0"/>
            <a:ext cx="12173811" cy="6946900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4312036" y="1539907"/>
            <a:ext cx="3667379" cy="2683740"/>
            <a:chOff x="611499" y="1580807"/>
            <a:chExt cx="3560451" cy="2683740"/>
          </a:xfrm>
        </p:grpSpPr>
        <p:pic>
          <p:nvPicPr>
            <p:cNvPr id="3074" name="Picture 2" descr="E:\Cho_files\Star#4\F_수영 석대\1008수영석대\DSC0109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499" y="1580807"/>
              <a:ext cx="3560451" cy="2670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직사각형 18"/>
            <p:cNvSpPr/>
            <p:nvPr/>
          </p:nvSpPr>
          <p:spPr>
            <a:xfrm>
              <a:off x="3107624" y="3957698"/>
              <a:ext cx="1018472" cy="3068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2010.08.27</a:t>
              </a: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8058255" y="1539907"/>
            <a:ext cx="3585221" cy="2705802"/>
            <a:chOff x="4292500" y="1580807"/>
            <a:chExt cx="3641142" cy="2670338"/>
          </a:xfrm>
        </p:grpSpPr>
        <p:pic>
          <p:nvPicPr>
            <p:cNvPr id="3075" name="Picture 3" descr="E:\Cho_files\Star#4\F_수영 석대\100929수영\DSC0156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2500" y="1580807"/>
              <a:ext cx="3641142" cy="2670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직사각형 19"/>
            <p:cNvSpPr/>
            <p:nvPr/>
          </p:nvSpPr>
          <p:spPr>
            <a:xfrm>
              <a:off x="6837993" y="3926545"/>
              <a:ext cx="1061432" cy="3034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2010.09.27</a:t>
              </a: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558210" y="1562285"/>
            <a:ext cx="3667379" cy="2596099"/>
            <a:chOff x="4260455" y="4350801"/>
            <a:chExt cx="3667379" cy="2596099"/>
          </a:xfrm>
        </p:grpSpPr>
        <p:pic>
          <p:nvPicPr>
            <p:cNvPr id="25" name="Picture 2" descr="E:\Cho_files\Star#4\F_수영 석대\09수영강\SNV1200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455" y="4350801"/>
              <a:ext cx="3667379" cy="2596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직사각형 25"/>
            <p:cNvSpPr/>
            <p:nvPr/>
          </p:nvSpPr>
          <p:spPr>
            <a:xfrm>
              <a:off x="6973991" y="6617159"/>
              <a:ext cx="937444" cy="3297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2009.05.27</a:t>
              </a:r>
            </a:p>
          </p:txBody>
        </p:sp>
      </p:grpSp>
      <p:sp>
        <p:nvSpPr>
          <p:cNvPr id="30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3200" b="1" dirty="0"/>
              <a:t>법기지점 하상</a:t>
            </a:r>
            <a:r>
              <a:rPr lang="en-US" altLang="ko-KR" sz="3200" b="1" dirty="0"/>
              <a:t>(2009</a:t>
            </a:r>
            <a:r>
              <a:rPr lang="ko-KR" altLang="en-US" sz="3200" b="1" dirty="0"/>
              <a:t>년 </a:t>
            </a:r>
            <a:r>
              <a:rPr lang="en-US" altLang="ko-KR" sz="3200" b="1" dirty="0"/>
              <a:t>~ 2020</a:t>
            </a:r>
            <a:r>
              <a:rPr lang="ko-KR" altLang="en-US" sz="3200" b="1" dirty="0"/>
              <a:t>년</a:t>
            </a:r>
            <a:r>
              <a:rPr lang="en-US" altLang="ko-KR" sz="3200" b="1" dirty="0"/>
              <a:t>)</a:t>
            </a:r>
            <a:endParaRPr lang="ko-KR" alt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06F8-CE30-4EF4-AB21-AF748E756A5D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5</a:t>
            </a:fld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E69ED33-5EBA-429C-A278-2863DF993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55" y="4252010"/>
            <a:ext cx="3655639" cy="2522768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A8279889-FFD3-4FA7-AF04-C6370A9AB575}"/>
              </a:ext>
            </a:extLst>
          </p:cNvPr>
          <p:cNvSpPr/>
          <p:nvPr/>
        </p:nvSpPr>
        <p:spPr>
          <a:xfrm>
            <a:off x="3098875" y="6438822"/>
            <a:ext cx="1112934" cy="3138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2015.12.29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  <p:pic>
        <p:nvPicPr>
          <p:cNvPr id="14" name="그림 13" descr="바위, 자연, 돌이(가) 표시된 사진&#10;&#10;자동 생성된 설명">
            <a:extLst>
              <a:ext uri="{FF2B5EF4-FFF2-40B4-BE49-F238E27FC236}">
                <a16:creationId xmlns:a16="http://schemas.microsoft.com/office/drawing/2014/main" id="{BD3FC3CB-9667-4E1E-9B99-22CB9F6CAF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36" y="4278507"/>
            <a:ext cx="3667379" cy="2469773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F7D4B4C2-F137-4B52-AD31-11D0701CDB66}"/>
              </a:ext>
            </a:extLst>
          </p:cNvPr>
          <p:cNvSpPr/>
          <p:nvPr/>
        </p:nvSpPr>
        <p:spPr>
          <a:xfrm>
            <a:off x="6883125" y="6442866"/>
            <a:ext cx="1057245" cy="2920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2017.07.27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  <p:pic>
        <p:nvPicPr>
          <p:cNvPr id="16" name="그림 15" descr="바위, 바위투성이, 자연, 돌이(가) 표시된 사진&#10;&#10;자동 생성된 설명">
            <a:extLst>
              <a:ext uri="{FF2B5EF4-FFF2-40B4-BE49-F238E27FC236}">
                <a16:creationId xmlns:a16="http://schemas.microsoft.com/office/drawing/2014/main" id="{69389A5E-D2A1-48EF-8265-A77A296560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90" y="4278507"/>
            <a:ext cx="3563486" cy="2430332"/>
          </a:xfrm>
          <a:prstGeom prst="rect">
            <a:avLst/>
          </a:prstGeom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id="{F1F04D6B-DAA8-4340-90D9-FBA95535E8F9}"/>
              </a:ext>
            </a:extLst>
          </p:cNvPr>
          <p:cNvSpPr/>
          <p:nvPr/>
        </p:nvSpPr>
        <p:spPr>
          <a:xfrm>
            <a:off x="10605465" y="6421300"/>
            <a:ext cx="1056298" cy="2604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2020.06.26</a:t>
            </a:r>
          </a:p>
        </p:txBody>
      </p:sp>
    </p:spTree>
    <p:extLst>
      <p:ext uri="{BB962C8B-B14F-4D97-AF65-F5344CB8AC3E}">
        <p14:creationId xmlns:p14="http://schemas.microsoft.com/office/powerpoint/2010/main" val="3390565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66B8E4C-81AD-4215-8E6F-A67E4BCA1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9" t="12200" r="38581" b="15701"/>
          <a:stretch/>
        </p:blipFill>
        <p:spPr>
          <a:xfrm>
            <a:off x="18188" y="0"/>
            <a:ext cx="12173811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b="1" dirty="0"/>
              <a:t>조사 기간 및 방법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3400" y="1895475"/>
            <a:ext cx="11125200" cy="4373563"/>
          </a:xfrm>
        </p:spPr>
        <p:txBody>
          <a:bodyPr>
            <a:normAutofit/>
          </a:bodyPr>
          <a:lstStyle/>
          <a:p>
            <a:pPr lvl="0"/>
            <a:r>
              <a:rPr lang="ko-KR" altLang="en-US" dirty="0"/>
              <a:t>기간</a:t>
            </a:r>
            <a:endParaRPr lang="en-US" altLang="ko-KR" dirty="0"/>
          </a:p>
          <a:p>
            <a:pPr lvl="1"/>
            <a:r>
              <a:rPr lang="ko-KR" altLang="en-US" dirty="0"/>
              <a:t>정기조사</a:t>
            </a:r>
            <a:r>
              <a:rPr lang="en-US" altLang="ko-KR" dirty="0"/>
              <a:t>: </a:t>
            </a:r>
          </a:p>
          <a:p>
            <a:pPr lvl="2"/>
            <a:r>
              <a:rPr lang="en-US" altLang="ko-KR" dirty="0"/>
              <a:t>2004</a:t>
            </a:r>
            <a:r>
              <a:rPr lang="ko-KR" altLang="en-US" dirty="0"/>
              <a:t>년 </a:t>
            </a:r>
            <a:r>
              <a:rPr lang="en-US" altLang="ko-KR" dirty="0"/>
              <a:t>9</a:t>
            </a:r>
            <a:r>
              <a:rPr lang="ko-KR" altLang="en-US" dirty="0"/>
              <a:t>월부터 </a:t>
            </a:r>
            <a:r>
              <a:rPr lang="en-US" altLang="ko-KR" dirty="0"/>
              <a:t>2021</a:t>
            </a:r>
            <a:r>
              <a:rPr lang="ko-KR" altLang="en-US" dirty="0"/>
              <a:t>년 </a:t>
            </a:r>
            <a:r>
              <a:rPr lang="en-US" altLang="ko-KR" dirty="0"/>
              <a:t>12</a:t>
            </a:r>
            <a:r>
              <a:rPr lang="ko-KR" altLang="en-US" dirty="0"/>
              <a:t>월까지 월</a:t>
            </a:r>
            <a:r>
              <a:rPr lang="en-US" altLang="ko-KR" dirty="0"/>
              <a:t>1</a:t>
            </a:r>
            <a:r>
              <a:rPr lang="ko-KR" altLang="en-US" dirty="0"/>
              <a:t>회 정기조사</a:t>
            </a:r>
            <a:endParaRPr lang="en-US" altLang="ko-KR" dirty="0"/>
          </a:p>
          <a:p>
            <a:pPr lvl="1"/>
            <a:r>
              <a:rPr lang="ko-KR" altLang="en-US" dirty="0"/>
              <a:t>분석기간</a:t>
            </a:r>
            <a:r>
              <a:rPr lang="en-US" altLang="ko-KR" dirty="0"/>
              <a:t>:</a:t>
            </a:r>
          </a:p>
          <a:p>
            <a:pPr lvl="2"/>
            <a:r>
              <a:rPr lang="en-US" altLang="ko-KR" dirty="0"/>
              <a:t>2006</a:t>
            </a:r>
            <a:r>
              <a:rPr lang="ko-KR" altLang="ko-KR" dirty="0"/>
              <a:t>년</a:t>
            </a:r>
            <a:r>
              <a:rPr lang="en-US" altLang="ko-KR" dirty="0"/>
              <a:t>, 2013</a:t>
            </a:r>
            <a:r>
              <a:rPr lang="ko-KR" altLang="en-US" dirty="0"/>
              <a:t>년</a:t>
            </a:r>
            <a:r>
              <a:rPr lang="en-US" altLang="ko-KR" dirty="0"/>
              <a:t>, 2020</a:t>
            </a:r>
            <a:r>
              <a:rPr lang="ko-KR" altLang="en-US" dirty="0"/>
              <a:t>년 월 </a:t>
            </a:r>
            <a:r>
              <a:rPr lang="en-US" altLang="ko-KR" dirty="0"/>
              <a:t>1</a:t>
            </a:r>
            <a:r>
              <a:rPr lang="ko-KR" altLang="en-US" dirty="0"/>
              <a:t>회</a:t>
            </a:r>
            <a:r>
              <a:rPr lang="en-US" altLang="ko-KR" dirty="0"/>
              <a:t>,</a:t>
            </a:r>
            <a:r>
              <a:rPr lang="ko-KR" altLang="en-US" dirty="0"/>
              <a:t> 봄</a:t>
            </a:r>
            <a:r>
              <a:rPr lang="en-US" altLang="ko-KR" dirty="0"/>
              <a:t>(3-5</a:t>
            </a:r>
            <a:r>
              <a:rPr lang="ko-KR" altLang="en-US" dirty="0"/>
              <a:t>월</a:t>
            </a:r>
            <a:r>
              <a:rPr lang="en-US" altLang="ko-KR" dirty="0"/>
              <a:t>), </a:t>
            </a:r>
            <a:r>
              <a:rPr lang="ko-KR" altLang="en-US" dirty="0"/>
              <a:t>가을</a:t>
            </a:r>
            <a:r>
              <a:rPr lang="en-US" altLang="ko-KR" dirty="0"/>
              <a:t>(9-11</a:t>
            </a:r>
            <a:r>
              <a:rPr lang="ko-KR" altLang="en-US" dirty="0"/>
              <a:t>월</a:t>
            </a:r>
            <a:r>
              <a:rPr lang="en-US" altLang="ko-KR" dirty="0"/>
              <a:t>)</a:t>
            </a:r>
            <a:r>
              <a:rPr lang="ko-KR" altLang="en-US" dirty="0"/>
              <a:t> 계절 채집</a:t>
            </a:r>
            <a:endParaRPr lang="en-US" altLang="ko-KR" dirty="0"/>
          </a:p>
          <a:p>
            <a:pPr marL="0" lvl="0" indent="0">
              <a:buNone/>
            </a:pPr>
            <a:r>
              <a:rPr lang="en-US" altLang="ko-KR" dirty="0"/>
              <a:t>  </a:t>
            </a:r>
          </a:p>
          <a:p>
            <a:pPr lvl="0" latinLnBrk="0"/>
            <a:r>
              <a:rPr lang="ko-KR" altLang="en-US" dirty="0"/>
              <a:t>조사방법</a:t>
            </a:r>
            <a:endParaRPr lang="en-US" altLang="ko-KR" dirty="0"/>
          </a:p>
          <a:p>
            <a:pPr lvl="1" latinLnBrk="0"/>
            <a:r>
              <a:rPr lang="ko-KR" altLang="ko-KR" dirty="0"/>
              <a:t>하천의 종축을 따라 여울 지점에서 서버 </a:t>
            </a:r>
            <a:r>
              <a:rPr lang="ko-KR" altLang="en-US" dirty="0" err="1"/>
              <a:t>채집기</a:t>
            </a:r>
            <a:r>
              <a:rPr lang="en-US" altLang="ko-KR" dirty="0"/>
              <a:t>(mesh; 500</a:t>
            </a:r>
            <a:r>
              <a:rPr lang="el-GR" altLang="ko-KR" dirty="0"/>
              <a:t>μ</a:t>
            </a:r>
            <a:r>
              <a:rPr lang="en-US" altLang="ko-KR" dirty="0"/>
              <a:t>m) (30</a:t>
            </a:r>
            <a:r>
              <a:rPr lang="ko-KR" altLang="ko-KR" dirty="0"/>
              <a:t>×</a:t>
            </a:r>
            <a:r>
              <a:rPr lang="en-US" altLang="ko-KR" dirty="0"/>
              <a:t>30</a:t>
            </a:r>
            <a:r>
              <a:rPr lang="ko-KR" altLang="ko-KR" dirty="0"/>
              <a:t>㎠</a:t>
            </a:r>
            <a:r>
              <a:rPr lang="en-US" altLang="ko-KR" dirty="0"/>
              <a:t>)</a:t>
            </a:r>
            <a:r>
              <a:rPr lang="ko-KR" altLang="ko-KR" dirty="0"/>
              <a:t>를 이용하여 </a:t>
            </a:r>
            <a:r>
              <a:rPr lang="en-US" altLang="ko-KR" dirty="0"/>
              <a:t>3</a:t>
            </a:r>
            <a:r>
              <a:rPr lang="ko-KR" altLang="ko-KR" dirty="0"/>
              <a:t>회 정량 채집</a:t>
            </a:r>
            <a:endParaRPr lang="en-US" altLang="ko-KR" dirty="0"/>
          </a:p>
          <a:p>
            <a:pPr lvl="1" latinLnBrk="0"/>
            <a:r>
              <a:rPr lang="ko-KR" altLang="ko-KR" dirty="0"/>
              <a:t>서식처 </a:t>
            </a:r>
            <a:r>
              <a:rPr lang="ko-KR" altLang="en-US" dirty="0"/>
              <a:t>여건</a:t>
            </a:r>
            <a:r>
              <a:rPr lang="ko-KR" altLang="ko-KR" dirty="0"/>
              <a:t>을 함께 </a:t>
            </a:r>
            <a:r>
              <a:rPr lang="ko-KR" altLang="en-US" dirty="0"/>
              <a:t>조사</a:t>
            </a:r>
            <a:endParaRPr lang="ko-KR" altLang="ko-KR" dirty="0"/>
          </a:p>
          <a:p>
            <a:pPr lvl="0"/>
            <a:endParaRPr lang="ko-KR" altLang="ko-KR" dirty="0"/>
          </a:p>
          <a:p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8586-71D9-488F-8D89-B6ACB344D552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5677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E159B6B-47D0-4A7B-8733-D01A823EE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9" t="12200" r="38581" b="15701"/>
          <a:stretch/>
        </p:blipFill>
        <p:spPr>
          <a:xfrm>
            <a:off x="18188" y="0"/>
            <a:ext cx="12173811" cy="6858000"/>
          </a:xfrm>
          <a:prstGeom prst="rect">
            <a:avLst/>
          </a:prstGeom>
        </p:spPr>
      </p:pic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5980109"/>
              </p:ext>
            </p:extLst>
          </p:nvPr>
        </p:nvGraphicFramePr>
        <p:xfrm>
          <a:off x="813486" y="1738443"/>
          <a:ext cx="10838821" cy="4523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58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9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662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21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 </a:t>
                      </a:r>
                      <a:r>
                        <a:rPr lang="ko-KR" altLang="en-US" dirty="0"/>
                        <a:t>지점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 </a:t>
                      </a:r>
                      <a:r>
                        <a:rPr lang="ko-KR" altLang="en-US" dirty="0"/>
                        <a:t>위치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환경여건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위경도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      </a:t>
                      </a:r>
                      <a:r>
                        <a:rPr lang="ko-KR" altLang="en-US" dirty="0"/>
                        <a:t>분석자료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424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YBK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ko-KR" dirty="0" err="1"/>
                        <a:t>법기</a:t>
                      </a:r>
                      <a:r>
                        <a:rPr lang="ko-KR" altLang="ko-KR" dirty="0"/>
                        <a:t> 수원지 상류 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도시 지역에서의 최소 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ko-KR" altLang="en-US" dirty="0"/>
                        <a:t>교란된 대표적 하천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35.359, 129.104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2006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년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, 3-5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/9-10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 ; </a:t>
                      </a:r>
                      <a:r>
                        <a:rPr lang="en-US" altLang="ko-KR" i="1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=6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2013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년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, 3-5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/9-10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 ; </a:t>
                      </a:r>
                      <a:r>
                        <a:rPr lang="en-US" altLang="ko-KR" i="1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=6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2020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년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, 3-5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/9-10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 ; </a:t>
                      </a:r>
                      <a:r>
                        <a:rPr lang="en-US" altLang="ko-KR" i="1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=6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424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YSC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ko-KR" dirty="0" err="1"/>
                        <a:t>수영강</a:t>
                      </a:r>
                      <a:r>
                        <a:rPr lang="ko-KR" altLang="ko-KR" dirty="0"/>
                        <a:t> 중류 신천 지점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도시화와 농업에 따른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ko-KR" altLang="en-US" dirty="0"/>
                        <a:t>교란 영향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35.283, 129.100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2006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년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, 3-5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/9-10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 ; </a:t>
                      </a:r>
                      <a:r>
                        <a:rPr lang="en-US" altLang="ko-KR" i="1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=6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2013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년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, 3-5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/9-10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 ; </a:t>
                      </a:r>
                      <a:r>
                        <a:rPr lang="en-US" altLang="ko-KR" i="1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=6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2020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년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, 3-5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/9-10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 ; </a:t>
                      </a:r>
                      <a:r>
                        <a:rPr lang="en-US" altLang="ko-KR" i="1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=6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424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THP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ko-KR" dirty="0" err="1"/>
                        <a:t>수영강</a:t>
                      </a:r>
                      <a:r>
                        <a:rPr lang="ko-KR" altLang="ko-KR" dirty="0"/>
                        <a:t> 지류 </a:t>
                      </a:r>
                      <a:r>
                        <a:rPr lang="ko-KR" altLang="ko-KR" dirty="0" err="1"/>
                        <a:t>석대천</a:t>
                      </a:r>
                      <a:r>
                        <a:rPr lang="ko-KR" altLang="ko-KR" dirty="0"/>
                        <a:t> 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ko-KR" altLang="ko-KR" dirty="0" err="1"/>
                        <a:t>하반송</a:t>
                      </a:r>
                      <a:r>
                        <a:rPr lang="ko-KR" altLang="ko-KR" dirty="0"/>
                        <a:t> 지점 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과거에 심한</a:t>
                      </a:r>
                      <a:r>
                        <a:rPr lang="ko-KR" altLang="en-US" baseline="0" dirty="0"/>
                        <a:t> 공업 및 생활하수로 오염되었으나 복원되고 있음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35.221,</a:t>
                      </a:r>
                      <a:r>
                        <a:rPr lang="en-US" altLang="ko-KR" sz="18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129.144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2006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년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, 3-5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/9-10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 ; </a:t>
                      </a:r>
                      <a:r>
                        <a:rPr lang="en-US" altLang="ko-KR" i="1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=6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2013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년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, 3-5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/9-10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 ; </a:t>
                      </a:r>
                      <a:r>
                        <a:rPr lang="en-US" altLang="ko-KR" i="1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=6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2020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년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, 3-5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/9-10</a:t>
                      </a:r>
                      <a:r>
                        <a:rPr lang="ko-KR" altLang="ko-KR" dirty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 ; </a:t>
                      </a:r>
                      <a:r>
                        <a:rPr lang="en-US" altLang="ko-KR" i="1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=6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3200" b="1" dirty="0"/>
              <a:t>조사지점들의 환경조건 비교</a:t>
            </a:r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D880-0775-4769-BDBE-9E31A425CC80}" type="datetime1">
              <a:rPr lang="ko-KR" altLang="en-US" smtClean="0"/>
              <a:t>2021-12-28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EnFRA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1519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5FFEA13-ECB9-4797-AED3-4F2D4E618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9" t="12200" r="38581" b="15701"/>
          <a:stretch/>
        </p:blipFill>
        <p:spPr>
          <a:xfrm>
            <a:off x="0" y="63592"/>
            <a:ext cx="12173811" cy="6858000"/>
          </a:xfrm>
          <a:prstGeom prst="rect">
            <a:avLst/>
          </a:prstGeom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799" cy="1325563"/>
          </a:xfrm>
        </p:spPr>
        <p:txBody>
          <a:bodyPr>
            <a:normAutofit/>
          </a:bodyPr>
          <a:lstStyle/>
          <a:p>
            <a:r>
              <a:rPr lang="ko-KR" altLang="en-US" sz="2800" b="1" dirty="0"/>
              <a:t>조사지점 및 </a:t>
            </a:r>
            <a:r>
              <a:rPr lang="ko-KR" altLang="en-US" sz="2800" b="1" dirty="0" err="1"/>
              <a:t>년도별</a:t>
            </a:r>
            <a:r>
              <a:rPr lang="en-US" altLang="ko-KR" sz="2800" b="1" dirty="0"/>
              <a:t>(2006</a:t>
            </a:r>
            <a:r>
              <a:rPr lang="ko-KR" altLang="en-US" sz="2800" b="1" dirty="0"/>
              <a:t>년</a:t>
            </a:r>
            <a:r>
              <a:rPr lang="en-US" altLang="ko-KR" sz="2800" b="1" dirty="0"/>
              <a:t>, 2013</a:t>
            </a:r>
            <a:r>
              <a:rPr lang="ko-KR" altLang="en-US" sz="2800" b="1" dirty="0"/>
              <a:t>년</a:t>
            </a:r>
            <a:r>
              <a:rPr lang="en-US" altLang="ko-KR" sz="2800" b="1" dirty="0"/>
              <a:t>, 2020</a:t>
            </a:r>
            <a:r>
              <a:rPr lang="ko-KR" altLang="en-US" sz="2800" b="1" dirty="0"/>
              <a:t>년</a:t>
            </a:r>
            <a:r>
              <a:rPr lang="en-US" altLang="ko-KR" sz="2800" b="1" dirty="0"/>
              <a:t>)</a:t>
            </a:r>
            <a:r>
              <a:rPr lang="ko-KR" altLang="en-US" sz="2800" b="1" dirty="0"/>
              <a:t> 군집 및 생물 지수비교</a:t>
            </a:r>
            <a:endParaRPr lang="ko-KR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6972" y="5604516"/>
            <a:ext cx="9816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ko-KR" altLang="en-US" sz="1400" dirty="0"/>
              <a:t>세 지점 중에서 </a:t>
            </a:r>
            <a:r>
              <a:rPr lang="en-US" altLang="ko-KR" sz="1400" dirty="0"/>
              <a:t>YBK</a:t>
            </a:r>
            <a:r>
              <a:rPr lang="ko-KR" altLang="en-US" sz="1400" dirty="0"/>
              <a:t>가 </a:t>
            </a:r>
            <a:r>
              <a:rPr lang="ko-KR" altLang="en-US" sz="1400" dirty="0" err="1"/>
              <a:t>총종수는</a:t>
            </a:r>
            <a:r>
              <a:rPr lang="ko-KR" altLang="en-US" sz="1400" dirty="0"/>
              <a:t> 가장 많고</a:t>
            </a:r>
            <a:r>
              <a:rPr lang="en-US" altLang="ko-KR" sz="1400" dirty="0"/>
              <a:t>,</a:t>
            </a:r>
            <a:r>
              <a:rPr lang="ko-KR" altLang="en-US" sz="1400" dirty="0"/>
              <a:t> 총밀도는 가장 낮음</a:t>
            </a:r>
            <a:endParaRPr lang="en-US" altLang="ko-KR" sz="1400" dirty="0"/>
          </a:p>
          <a:p>
            <a:pPr marL="342900" indent="-342900">
              <a:buFont typeface="+mj-lt"/>
              <a:buAutoNum type="arabicPeriod"/>
            </a:pPr>
            <a:r>
              <a:rPr lang="ko-KR" altLang="en-US" sz="1400" dirty="0"/>
              <a:t>평균 총 종수는 </a:t>
            </a:r>
            <a:r>
              <a:rPr lang="en-US" altLang="ko-KR" sz="1400" dirty="0"/>
              <a:t>YBK 25.16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±1.60, YSC 15.72±4.26, THP 9.31±3.13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이며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평균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총밀도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개체수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/m</a:t>
            </a:r>
            <a:r>
              <a:rPr lang="en-US" altLang="ko-KR" sz="1400" baseline="30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는 </a:t>
            </a:r>
            <a:r>
              <a:rPr lang="en-US" altLang="ko-KR" sz="1400" dirty="0"/>
              <a:t>YBK 424.11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±61.12, YSC 704.44±351.80, THP 952.80±453.52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로 나타남 </a:t>
            </a:r>
            <a:endParaRPr lang="ko-KR" altLang="en-US" sz="1400" dirty="0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>
          <a:xfrm>
            <a:off x="628355" y="6564349"/>
            <a:ext cx="2743200" cy="365125"/>
          </a:xfrm>
        </p:spPr>
        <p:txBody>
          <a:bodyPr/>
          <a:lstStyle/>
          <a:p>
            <a:pPr algn="ctr"/>
            <a:fld id="{3FE69897-6CBC-40AC-92B4-99000AC180EC}" type="datetime1">
              <a:rPr lang="ko-KR" altLang="en-US" smtClean="0"/>
              <a:pPr algn="ctr"/>
              <a:t>2021-12-28</a:t>
            </a:fld>
            <a:r>
              <a:rPr lang="ko-KR" altLang="en-US" dirty="0"/>
              <a:t> </a:t>
            </a: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9158-EBA1-4D01-8C01-77658A50541D}" type="slidenum">
              <a:rPr lang="ko-KR" altLang="en-US" smtClean="0"/>
              <a:t>8</a:t>
            </a:fld>
            <a:endParaRPr lang="ko-KR" altLang="en-US" dirty="0"/>
          </a:p>
        </p:txBody>
      </p:sp>
      <p:graphicFrame>
        <p:nvGraphicFramePr>
          <p:cNvPr id="32" name="차트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7138531"/>
              </p:ext>
            </p:extLst>
          </p:nvPr>
        </p:nvGraphicFramePr>
        <p:xfrm>
          <a:off x="5817053" y="2307266"/>
          <a:ext cx="5283338" cy="2527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차트 12">
            <a:extLst>
              <a:ext uri="{FF2B5EF4-FFF2-40B4-BE49-F238E27FC236}">
                <a16:creationId xmlns:a16="http://schemas.microsoft.com/office/drawing/2014/main" id="{2B75B0B2-06D9-49DA-B573-8A2057A1A0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366818"/>
              </p:ext>
            </p:extLst>
          </p:nvPr>
        </p:nvGraphicFramePr>
        <p:xfrm>
          <a:off x="5925365" y="1819129"/>
          <a:ext cx="5066713" cy="3656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차트 13">
            <a:extLst>
              <a:ext uri="{FF2B5EF4-FFF2-40B4-BE49-F238E27FC236}">
                <a16:creationId xmlns:a16="http://schemas.microsoft.com/office/drawing/2014/main" id="{161EAD4A-5C33-4F9C-A7EC-A42368FB5F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973901"/>
              </p:ext>
            </p:extLst>
          </p:nvPr>
        </p:nvGraphicFramePr>
        <p:xfrm>
          <a:off x="750340" y="1889571"/>
          <a:ext cx="5066713" cy="3656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98535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5FFEA13-ECB9-4797-AED3-4F2D4E618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9" t="12200" r="38581" b="15701"/>
          <a:stretch/>
        </p:blipFill>
        <p:spPr>
          <a:xfrm>
            <a:off x="0" y="0"/>
            <a:ext cx="12173811" cy="6858000"/>
          </a:xfrm>
          <a:prstGeom prst="rect">
            <a:avLst/>
          </a:prstGeom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410005" y="309830"/>
            <a:ext cx="11353799" cy="1325563"/>
          </a:xfrm>
        </p:spPr>
        <p:txBody>
          <a:bodyPr>
            <a:normAutofit/>
          </a:bodyPr>
          <a:lstStyle/>
          <a:p>
            <a:r>
              <a:rPr lang="ko-KR" altLang="en-US" sz="2800" b="1" dirty="0"/>
              <a:t>조사지점 및 </a:t>
            </a:r>
            <a:r>
              <a:rPr lang="ko-KR" altLang="en-US" sz="2800" b="1" dirty="0" err="1"/>
              <a:t>년도별</a:t>
            </a:r>
            <a:r>
              <a:rPr lang="en-US" altLang="ko-KR" sz="2800" b="1" dirty="0"/>
              <a:t>(2006</a:t>
            </a:r>
            <a:r>
              <a:rPr lang="ko-KR" altLang="en-US" sz="2800" b="1" dirty="0"/>
              <a:t>년</a:t>
            </a:r>
            <a:r>
              <a:rPr lang="en-US" altLang="ko-KR" sz="2800" b="1" dirty="0"/>
              <a:t>, 2013</a:t>
            </a:r>
            <a:r>
              <a:rPr lang="ko-KR" altLang="en-US" sz="2800" b="1" dirty="0"/>
              <a:t>년</a:t>
            </a:r>
            <a:r>
              <a:rPr lang="en-US" altLang="ko-KR" sz="2800" b="1" dirty="0"/>
              <a:t>, 2020</a:t>
            </a:r>
            <a:r>
              <a:rPr lang="ko-KR" altLang="en-US" sz="2800" b="1" dirty="0"/>
              <a:t>년</a:t>
            </a:r>
            <a:r>
              <a:rPr lang="en-US" altLang="ko-KR" sz="2800" b="1" dirty="0"/>
              <a:t>)</a:t>
            </a:r>
            <a:r>
              <a:rPr lang="ko-KR" altLang="en-US" sz="2800" b="1" dirty="0"/>
              <a:t> 군집 및 생물 지수비교</a:t>
            </a:r>
            <a:endParaRPr lang="ko-KR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074" y="5570887"/>
            <a:ext cx="1062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ko-KR" altLang="en-US" sz="1400" dirty="0"/>
              <a:t>세 지점 중에서 수질청정지수 </a:t>
            </a:r>
            <a:r>
              <a:rPr lang="en-US" altLang="ko-KR" sz="1400" dirty="0"/>
              <a:t>EPT%</a:t>
            </a:r>
            <a:r>
              <a:rPr lang="ko-KR" altLang="en-US" sz="1400" dirty="0"/>
              <a:t>는  </a:t>
            </a:r>
            <a:r>
              <a:rPr lang="en-US" altLang="ko-KR" sz="1400" dirty="0"/>
              <a:t>YBK</a:t>
            </a:r>
            <a:r>
              <a:rPr lang="ko-KR" altLang="en-US" sz="1400" dirty="0"/>
              <a:t> </a:t>
            </a:r>
            <a:r>
              <a:rPr lang="en-US" altLang="ko-KR" sz="1400" dirty="0"/>
              <a:t>64.14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±5.24, YSC</a:t>
            </a:r>
            <a:r>
              <a:rPr lang="ko-KR" altLang="en-US" sz="1400" dirty="0"/>
              <a:t> </a:t>
            </a:r>
            <a:r>
              <a:rPr lang="en-US" altLang="ko-KR" sz="1400" dirty="0"/>
              <a:t>49.54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±8.64, THP 64.14±5.23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로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YBK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</a:t>
            </a:r>
            <a:r>
              <a:rPr lang="ko-KR" altLang="en-US" sz="1400" dirty="0"/>
              <a:t> 가장 높게 나타났음</a:t>
            </a:r>
            <a:r>
              <a:rPr lang="en-US" altLang="ko-KR" sz="14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ko-KR" altLang="en-US" sz="1400" dirty="0"/>
              <a:t>수질청정지수인 </a:t>
            </a:r>
            <a:r>
              <a:rPr lang="en-US" altLang="ko-KR" sz="1400" dirty="0"/>
              <a:t>BMWP</a:t>
            </a:r>
            <a:r>
              <a:rPr lang="ko-KR" altLang="en-US" sz="1400" dirty="0"/>
              <a:t>도 </a:t>
            </a:r>
            <a:r>
              <a:rPr lang="en-US" altLang="ko-KR" sz="1400" dirty="0"/>
              <a:t>YBK</a:t>
            </a:r>
            <a:r>
              <a:rPr lang="ko-KR" altLang="en-US" sz="1400" dirty="0"/>
              <a:t> </a:t>
            </a:r>
            <a:r>
              <a:rPr lang="en-US" altLang="ko-KR" sz="1400" dirty="0"/>
              <a:t>115.73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±10.26, YSC</a:t>
            </a:r>
            <a:r>
              <a:rPr lang="ko-KR" altLang="en-US" sz="1400" dirty="0"/>
              <a:t> </a:t>
            </a:r>
            <a:r>
              <a:rPr lang="en-US" altLang="ko-KR" sz="1400" dirty="0"/>
              <a:t>54.63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±13.33, THP 33.50±11.37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로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YBK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</a:t>
            </a:r>
            <a:r>
              <a:rPr lang="ko-KR" altLang="en-US" sz="1400" dirty="0"/>
              <a:t> 가장 높게 나타났음 </a:t>
            </a:r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E69897-6CBC-40AC-92B4-99000AC180EC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2021-12-28</a:t>
            </a:fld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69158-EBA1-4D01-8C01-77658A50541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11" name="차트 10">
            <a:extLst>
              <a:ext uri="{FF2B5EF4-FFF2-40B4-BE49-F238E27FC236}">
                <a16:creationId xmlns:a16="http://schemas.microsoft.com/office/drawing/2014/main" id="{BD267236-6FEE-4007-9FD3-B72133D016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9041543"/>
              </p:ext>
            </p:extLst>
          </p:nvPr>
        </p:nvGraphicFramePr>
        <p:xfrm>
          <a:off x="736599" y="2003693"/>
          <a:ext cx="5130800" cy="3682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차트 11">
            <a:extLst>
              <a:ext uri="{FF2B5EF4-FFF2-40B4-BE49-F238E27FC236}">
                <a16:creationId xmlns:a16="http://schemas.microsoft.com/office/drawing/2014/main" id="{45261CD5-7AFC-43F3-BAB6-F92E23326A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8135965"/>
              </p:ext>
            </p:extLst>
          </p:nvPr>
        </p:nvGraphicFramePr>
        <p:xfrm>
          <a:off x="5499102" y="2003693"/>
          <a:ext cx="5130798" cy="3524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0452016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1348</Words>
  <Application>Microsoft Office PowerPoint</Application>
  <PresentationFormat>와이드스크린</PresentationFormat>
  <Paragraphs>348</Paragraphs>
  <Slides>17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1" baseType="lpstr">
      <vt:lpstr>굴림</vt:lpstr>
      <vt:lpstr>맑은 고딕</vt:lpstr>
      <vt:lpstr>Arial</vt:lpstr>
      <vt:lpstr>1_Office 테마</vt:lpstr>
      <vt:lpstr>법기 수원지 상류 하천  저서성 대형무척추동물 군집조사</vt:lpstr>
      <vt:lpstr>배경 및 목적 </vt:lpstr>
      <vt:lpstr>채집지점</vt:lpstr>
      <vt:lpstr>법기지점 주변 전경(2009년 ~ 2020년)</vt:lpstr>
      <vt:lpstr>법기지점 하상(2009년 ~ 2020년)</vt:lpstr>
      <vt:lpstr>조사 기간 및 방법</vt:lpstr>
      <vt:lpstr>조사지점들의 환경조건 비교</vt:lpstr>
      <vt:lpstr>조사지점 및 년도별(2006년, 2013년, 2020년) 군집 및 생물 지수비교</vt:lpstr>
      <vt:lpstr>조사지점 및 년도별(2006년, 2013년, 2020년) 군집 및 생물 지수비교</vt:lpstr>
      <vt:lpstr>종 풍부도 분포 비교</vt:lpstr>
      <vt:lpstr>수질지표생물군 및 주요출현종</vt:lpstr>
      <vt:lpstr>    주요 출현종:  한국큰그물강도래(Pteronacys macra  Ra, Baik and Cho )    </vt:lpstr>
      <vt:lpstr>한국강도래(Kamimuria coreana Ra, Kim, Kang and Ham)</vt:lpstr>
      <vt:lpstr>대륙뱀잠자리 (Parachauliodes  continentalis  Weele)</vt:lpstr>
      <vt:lpstr>    몽땅하루살이 (Ecdyonurus bajkovae Kluge)    </vt:lpstr>
      <vt:lpstr>요약 및 결론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법기 수원지 상류 하천  저서성 대형무척추동물 군집조사</dc:title>
  <dc:creator>Jang Yonghyoek</dc:creator>
  <cp:lastModifiedBy>Jang Yonghyoek</cp:lastModifiedBy>
  <cp:revision>26</cp:revision>
  <dcterms:created xsi:type="dcterms:W3CDTF">2021-12-15T03:07:07Z</dcterms:created>
  <dcterms:modified xsi:type="dcterms:W3CDTF">2021-12-28T05:48:28Z</dcterms:modified>
</cp:coreProperties>
</file>